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0" r:id="rId4"/>
    <p:sldId id="271" r:id="rId5"/>
    <p:sldId id="299" r:id="rId6"/>
    <p:sldId id="258" r:id="rId7"/>
    <p:sldId id="282" r:id="rId8"/>
    <p:sldId id="300" r:id="rId9"/>
    <p:sldId id="272" r:id="rId10"/>
    <p:sldId id="274" r:id="rId11"/>
    <p:sldId id="301" r:id="rId12"/>
    <p:sldId id="273" r:id="rId13"/>
    <p:sldId id="259" r:id="rId14"/>
    <p:sldId id="260" r:id="rId15"/>
    <p:sldId id="302" r:id="rId16"/>
    <p:sldId id="296" r:id="rId17"/>
    <p:sldId id="261" r:id="rId18"/>
    <p:sldId id="276" r:id="rId19"/>
    <p:sldId id="295" r:id="rId20"/>
    <p:sldId id="275" r:id="rId21"/>
    <p:sldId id="281" r:id="rId22"/>
    <p:sldId id="283" r:id="rId23"/>
    <p:sldId id="284" r:id="rId24"/>
    <p:sldId id="285" r:id="rId25"/>
    <p:sldId id="303" r:id="rId26"/>
    <p:sldId id="263" r:id="rId27"/>
    <p:sldId id="309" r:id="rId28"/>
    <p:sldId id="310" r:id="rId29"/>
    <p:sldId id="294" r:id="rId30"/>
    <p:sldId id="297" r:id="rId31"/>
    <p:sldId id="288" r:id="rId32"/>
    <p:sldId id="304" r:id="rId33"/>
    <p:sldId id="290" r:id="rId34"/>
    <p:sldId id="291" r:id="rId35"/>
    <p:sldId id="266" r:id="rId36"/>
    <p:sldId id="305" r:id="rId37"/>
    <p:sldId id="308" r:id="rId38"/>
    <p:sldId id="267" r:id="rId39"/>
    <p:sldId id="268" r:id="rId40"/>
    <p:sldId id="30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086D2D-2204-44A4-8EF3-9DF48A37E60C}">
          <p14:sldIdLst>
            <p14:sldId id="256"/>
            <p14:sldId id="257"/>
            <p14:sldId id="270"/>
            <p14:sldId id="271"/>
            <p14:sldId id="299"/>
            <p14:sldId id="258"/>
            <p14:sldId id="282"/>
            <p14:sldId id="300"/>
            <p14:sldId id="272"/>
            <p14:sldId id="274"/>
            <p14:sldId id="301"/>
            <p14:sldId id="273"/>
            <p14:sldId id="259"/>
            <p14:sldId id="260"/>
            <p14:sldId id="302"/>
            <p14:sldId id="296"/>
            <p14:sldId id="261"/>
            <p14:sldId id="276"/>
            <p14:sldId id="295"/>
            <p14:sldId id="275"/>
            <p14:sldId id="281"/>
            <p14:sldId id="283"/>
            <p14:sldId id="284"/>
            <p14:sldId id="285"/>
            <p14:sldId id="303"/>
            <p14:sldId id="263"/>
            <p14:sldId id="309"/>
            <p14:sldId id="310"/>
            <p14:sldId id="294"/>
            <p14:sldId id="297"/>
            <p14:sldId id="288"/>
            <p14:sldId id="304"/>
            <p14:sldId id="290"/>
            <p14:sldId id="291"/>
            <p14:sldId id="266"/>
            <p14:sldId id="305"/>
            <p14:sldId id="308"/>
            <p14:sldId id="267"/>
            <p14:sldId id="268"/>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8823E-0143-F1D5-6D37-ECDF32735BA0}" v="1620" dt="2024-05-08T16:02:59.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5/12/2024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449" y="634314"/>
            <a:ext cx="8806248" cy="2584501"/>
          </a:xfrm>
        </p:spPr>
        <p:txBody>
          <a:bodyPr/>
          <a:lstStyle/>
          <a:p>
            <a:pPr algn="ctr"/>
            <a:r>
              <a:rPr lang="en-US" sz="4800" b="1">
                <a:solidFill>
                  <a:schemeClr val="accent2"/>
                </a:solidFill>
              </a:rPr>
              <a:t>Speech Emotion Recognition</a:t>
            </a:r>
            <a:br>
              <a:rPr lang="en-US" sz="4800" b="1">
                <a:solidFill>
                  <a:schemeClr val="accent2"/>
                </a:solidFill>
              </a:rPr>
            </a:br>
            <a:r>
              <a:rPr lang="en-US" sz="2800" i="1">
                <a:solidFill>
                  <a:schemeClr val="accent2"/>
                </a:solidFill>
              </a:rPr>
              <a:t>using</a:t>
            </a:r>
            <a:r>
              <a:rPr lang="en-US" sz="2800" b="1">
                <a:solidFill>
                  <a:schemeClr val="accent2"/>
                </a:solidFill>
              </a:rPr>
              <a:t> </a:t>
            </a:r>
            <a:r>
              <a:rPr lang="en-US" sz="2800" i="1">
                <a:solidFill>
                  <a:schemeClr val="accent2"/>
                </a:solidFill>
              </a:rPr>
              <a:t>Machine Learning</a:t>
            </a:r>
            <a:endParaRPr lang="en-US" sz="2800" b="1">
              <a:solidFill>
                <a:schemeClr val="accent2"/>
              </a:solidFill>
            </a:endParaRPr>
          </a:p>
        </p:txBody>
      </p:sp>
      <p:sp>
        <p:nvSpPr>
          <p:cNvPr id="3" name="Subtitle 2"/>
          <p:cNvSpPr>
            <a:spLocks noGrp="1"/>
          </p:cNvSpPr>
          <p:nvPr>
            <p:ph type="subTitle" idx="1"/>
          </p:nvPr>
        </p:nvSpPr>
        <p:spPr>
          <a:xfrm>
            <a:off x="568411" y="3416524"/>
            <a:ext cx="8896865" cy="2226396"/>
          </a:xfrm>
        </p:spPr>
        <p:txBody>
          <a:bodyPr>
            <a:normAutofit/>
          </a:bodyPr>
          <a:lstStyle/>
          <a:p>
            <a:pPr lvl="1" algn="l"/>
            <a:endParaRPr lang="en-US"/>
          </a:p>
          <a:p>
            <a:pPr lvl="1"/>
            <a:r>
              <a:rPr lang="en-US" b="1" i="1"/>
              <a:t>AI Development Program</a:t>
            </a:r>
          </a:p>
          <a:p>
            <a:pPr lvl="1"/>
            <a:r>
              <a:rPr lang="en-US" b="1" i="1"/>
              <a:t>Technion – Israel Institute of Technology</a:t>
            </a:r>
          </a:p>
          <a:p>
            <a:pPr lvl="1" algn="r"/>
            <a:endParaRPr lang="en-US" i="1"/>
          </a:p>
          <a:p>
            <a:pPr marL="914400" algn="ctr">
              <a:lnSpc>
                <a:spcPct val="115000"/>
              </a:lnSpc>
              <a:spcBef>
                <a:spcPts val="0"/>
              </a:spcBef>
            </a:pPr>
            <a:r>
              <a:rPr lang="en-US" sz="2400" b="1"/>
              <a:t>Netanel Mazuz  •  </a:t>
            </a:r>
            <a:r>
              <a:rPr lang="en-US" sz="2400" b="1" err="1"/>
              <a:t>Yizhar</a:t>
            </a:r>
            <a:r>
              <a:rPr lang="en-US" sz="2400" b="1"/>
              <a:t> Goldstein  •  Victor </a:t>
            </a:r>
            <a:r>
              <a:rPr lang="en-US" sz="2400" b="1" err="1"/>
              <a:t>Melichov</a:t>
            </a:r>
            <a:endParaRPr lang="en-US" sz="2400" b="1"/>
          </a:p>
        </p:txBody>
      </p:sp>
      <p:pic>
        <p:nvPicPr>
          <p:cNvPr id="5" name="Picture 4"/>
          <p:cNvPicPr>
            <a:picLocks noChangeAspect="1"/>
          </p:cNvPicPr>
          <p:nvPr/>
        </p:nvPicPr>
        <p:blipFill>
          <a:blip r:embed="rId2"/>
          <a:stretch>
            <a:fillRect/>
          </a:stretch>
        </p:blipFill>
        <p:spPr>
          <a:xfrm>
            <a:off x="3932023" y="0"/>
            <a:ext cx="2705100" cy="1685925"/>
          </a:xfrm>
          <a:prstGeom prst="rect">
            <a:avLst/>
          </a:prstGeom>
        </p:spPr>
      </p:pic>
      <p:sp>
        <p:nvSpPr>
          <p:cNvPr id="4" name="Slide Number Placeholder 3">
            <a:extLst>
              <a:ext uri="{FF2B5EF4-FFF2-40B4-BE49-F238E27FC236}">
                <a16:creationId xmlns:a16="http://schemas.microsoft.com/office/drawing/2014/main" id="{B2D5BB3D-6E18-5E07-94E9-CB549DEF7ED0}"/>
              </a:ext>
            </a:extLst>
          </p:cNvPr>
          <p:cNvSpPr>
            <a:spLocks noGrp="1"/>
          </p:cNvSpPr>
          <p:nvPr>
            <p:ph type="sldNum" sz="quarter" idx="12"/>
          </p:nvPr>
        </p:nvSpPr>
        <p:spPr/>
        <p:txBody>
          <a:bodyPr/>
          <a:lstStyle/>
          <a:p>
            <a:fld id="{D57F1E4F-1CFF-5643-939E-217C01CDF565}" type="slidenum">
              <a:rPr lang="en-US" dirty="0"/>
              <a:pPr/>
              <a:t>1</a:t>
            </a:fld>
            <a:endParaRPr lang="en-US"/>
          </a:p>
        </p:txBody>
      </p:sp>
    </p:spTree>
    <p:extLst>
      <p:ext uri="{BB962C8B-B14F-4D97-AF65-F5344CB8AC3E}">
        <p14:creationId xmlns:p14="http://schemas.microsoft.com/office/powerpoint/2010/main" val="1203473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Data Augmentation</a:t>
            </a:r>
          </a:p>
        </p:txBody>
      </p:sp>
      <p:sp>
        <p:nvSpPr>
          <p:cNvPr id="3" name="Content Placeholder 2"/>
          <p:cNvSpPr>
            <a:spLocks noGrp="1"/>
          </p:cNvSpPr>
          <p:nvPr>
            <p:ph idx="1"/>
          </p:nvPr>
        </p:nvSpPr>
        <p:spPr>
          <a:xfrm>
            <a:off x="698209" y="1491669"/>
            <a:ext cx="8800017" cy="1803974"/>
          </a:xfrm>
        </p:spPr>
        <p:txBody>
          <a:bodyPr vert="horz" lIns="91440" tIns="45720" rIns="91440" bIns="45720" rtlCol="0" anchor="t">
            <a:normAutofit/>
          </a:bodyPr>
          <a:lstStyle/>
          <a:p>
            <a:pPr>
              <a:buFont typeface="Wingdings" charset="2"/>
              <a:buChar char="Ø"/>
            </a:pPr>
            <a:r>
              <a:rPr lang="en-US">
                <a:solidFill>
                  <a:srgbClr val="626262"/>
                </a:solidFill>
              </a:rPr>
              <a:t>Adding uniform background noise to speech sample</a:t>
            </a:r>
            <a:endParaRPr lang="en-US"/>
          </a:p>
          <a:p>
            <a:pPr>
              <a:buFont typeface="Wingdings" charset="2"/>
              <a:buChar char="Ø"/>
            </a:pPr>
            <a:r>
              <a:rPr lang="en-US">
                <a:solidFill>
                  <a:srgbClr val="626262"/>
                </a:solidFill>
              </a:rPr>
              <a:t>Shifting the speech sample in time</a:t>
            </a:r>
          </a:p>
          <a:p>
            <a:pPr>
              <a:buFont typeface="Wingdings" charset="2"/>
              <a:buChar char="Ø"/>
            </a:pPr>
            <a:r>
              <a:rPr lang="en-US">
                <a:solidFill>
                  <a:srgbClr val="626262"/>
                </a:solidFill>
              </a:rPr>
              <a:t>Shifting the pitch in speech sample</a:t>
            </a:r>
          </a:p>
          <a:p>
            <a:pPr>
              <a:buFont typeface="Wingdings" charset="2"/>
              <a:buChar char="Ø"/>
            </a:pPr>
            <a:r>
              <a:rPr lang="en-US">
                <a:solidFill>
                  <a:srgbClr val="626262"/>
                </a:solidFill>
              </a:rPr>
              <a:t>Strech the speech sample</a:t>
            </a:r>
          </a:p>
        </p:txBody>
      </p:sp>
      <p:sp>
        <p:nvSpPr>
          <p:cNvPr id="5" name="Rounded Rectangle 3">
            <a:extLst>
              <a:ext uri="{FF2B5EF4-FFF2-40B4-BE49-F238E27FC236}">
                <a16:creationId xmlns:a16="http://schemas.microsoft.com/office/drawing/2014/main" id="{9CA2B1A6-8DB9-45A4-2342-056BC0718860}"/>
              </a:ext>
            </a:extLst>
          </p:cNvPr>
          <p:cNvSpPr/>
          <p:nvPr/>
        </p:nvSpPr>
        <p:spPr>
          <a:xfrm>
            <a:off x="694630" y="3748156"/>
            <a:ext cx="1998297" cy="8390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spcBef>
                <a:spcPts val="1000"/>
              </a:spcBef>
              <a:buClr>
                <a:schemeClr val="accent1"/>
              </a:buClr>
              <a:buSzPct val="80000"/>
            </a:pPr>
            <a:r>
              <a:rPr lang="en-US">
                <a:solidFill>
                  <a:srgbClr val="626262"/>
                </a:solidFill>
              </a:rPr>
              <a:t>Train data speech sample</a:t>
            </a:r>
          </a:p>
        </p:txBody>
      </p:sp>
      <p:sp>
        <p:nvSpPr>
          <p:cNvPr id="8" name="Rounded Rectangle 3">
            <a:extLst>
              <a:ext uri="{FF2B5EF4-FFF2-40B4-BE49-F238E27FC236}">
                <a16:creationId xmlns:a16="http://schemas.microsoft.com/office/drawing/2014/main" id="{4DCEEF0B-538F-ADB4-5740-75DE1908C0DB}"/>
              </a:ext>
            </a:extLst>
          </p:cNvPr>
          <p:cNvSpPr/>
          <p:nvPr/>
        </p:nvSpPr>
        <p:spPr>
          <a:xfrm>
            <a:off x="3199835" y="4531033"/>
            <a:ext cx="1998297" cy="8390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spcBef>
                <a:spcPts val="1000"/>
              </a:spcBef>
              <a:buClr>
                <a:schemeClr val="accent1"/>
              </a:buClr>
              <a:buSzPct val="80000"/>
            </a:pPr>
            <a:r>
              <a:rPr lang="en-US">
                <a:solidFill>
                  <a:srgbClr val="626262"/>
                </a:solidFill>
              </a:rPr>
              <a:t>Augmentation</a:t>
            </a:r>
          </a:p>
        </p:txBody>
      </p:sp>
      <p:sp>
        <p:nvSpPr>
          <p:cNvPr id="9" name="Rounded Rectangle 3">
            <a:extLst>
              <a:ext uri="{FF2B5EF4-FFF2-40B4-BE49-F238E27FC236}">
                <a16:creationId xmlns:a16="http://schemas.microsoft.com/office/drawing/2014/main" id="{0422D77B-6B0C-7741-02EA-1C3EF6022969}"/>
              </a:ext>
            </a:extLst>
          </p:cNvPr>
          <p:cNvSpPr/>
          <p:nvPr/>
        </p:nvSpPr>
        <p:spPr>
          <a:xfrm>
            <a:off x="8074548" y="4165689"/>
            <a:ext cx="1810407" cy="786842"/>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spcBef>
                <a:spcPts val="1000"/>
              </a:spcBef>
              <a:buClr>
                <a:schemeClr val="accent1"/>
              </a:buClr>
              <a:buSzPct val="80000"/>
            </a:pPr>
            <a:r>
              <a:rPr lang="en-US">
                <a:solidFill>
                  <a:srgbClr val="626262"/>
                </a:solidFill>
              </a:rPr>
              <a:t>Features Extraction</a:t>
            </a:r>
            <a:endParaRPr lang="en-US"/>
          </a:p>
        </p:txBody>
      </p:sp>
      <p:sp>
        <p:nvSpPr>
          <p:cNvPr id="10" name="Cylinder 9">
            <a:extLst>
              <a:ext uri="{FF2B5EF4-FFF2-40B4-BE49-F238E27FC236}">
                <a16:creationId xmlns:a16="http://schemas.microsoft.com/office/drawing/2014/main" id="{02DFCA28-91A1-AEC1-AEB0-BD629C46A473}"/>
              </a:ext>
            </a:extLst>
          </p:cNvPr>
          <p:cNvSpPr/>
          <p:nvPr/>
        </p:nvSpPr>
        <p:spPr>
          <a:xfrm>
            <a:off x="5939425" y="3559479"/>
            <a:ext cx="1597068" cy="1941534"/>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626262"/>
                </a:solidFill>
              </a:rPr>
              <a:t>Train Data Collection</a:t>
            </a:r>
          </a:p>
        </p:txBody>
      </p:sp>
      <p:cxnSp>
        <p:nvCxnSpPr>
          <p:cNvPr id="12" name="Straight Arrow Connector 11">
            <a:extLst>
              <a:ext uri="{FF2B5EF4-FFF2-40B4-BE49-F238E27FC236}">
                <a16:creationId xmlns:a16="http://schemas.microsoft.com/office/drawing/2014/main" id="{AA6AC1DB-82F6-58A1-440D-486E6D112409}"/>
              </a:ext>
            </a:extLst>
          </p:cNvPr>
          <p:cNvCxnSpPr>
            <a:cxnSpLocks/>
          </p:cNvCxnSpPr>
          <p:nvPr/>
        </p:nvCxnSpPr>
        <p:spPr>
          <a:xfrm>
            <a:off x="2690286" y="4166318"/>
            <a:ext cx="3245634"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477A403-101B-470B-C0D3-71C252D91F3C}"/>
              </a:ext>
            </a:extLst>
          </p:cNvPr>
          <p:cNvCxnSpPr>
            <a:cxnSpLocks/>
          </p:cNvCxnSpPr>
          <p:nvPr/>
        </p:nvCxnSpPr>
        <p:spPr>
          <a:xfrm flipV="1">
            <a:off x="5195491" y="4938756"/>
            <a:ext cx="740428"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F6854CF-E534-DA45-E568-C07565F1AB36}"/>
              </a:ext>
            </a:extLst>
          </p:cNvPr>
          <p:cNvCxnSpPr>
            <a:cxnSpLocks/>
          </p:cNvCxnSpPr>
          <p:nvPr/>
        </p:nvCxnSpPr>
        <p:spPr>
          <a:xfrm>
            <a:off x="7544121" y="4636041"/>
            <a:ext cx="531662"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94FC9F7-8A71-4802-A80F-6C49CA6391E3}"/>
              </a:ext>
            </a:extLst>
          </p:cNvPr>
          <p:cNvCxnSpPr>
            <a:cxnSpLocks/>
          </p:cNvCxnSpPr>
          <p:nvPr/>
        </p:nvCxnSpPr>
        <p:spPr>
          <a:xfrm>
            <a:off x="1682341" y="4939318"/>
            <a:ext cx="1512866"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B21CD1B-8127-C260-03A6-E22E92F4117E}"/>
              </a:ext>
            </a:extLst>
          </p:cNvPr>
          <p:cNvCxnSpPr/>
          <p:nvPr/>
        </p:nvCxnSpPr>
        <p:spPr>
          <a:xfrm flipH="1">
            <a:off x="1681597" y="4604773"/>
            <a:ext cx="1742" cy="338748"/>
          </a:xfrm>
          <a:prstGeom prst="line">
            <a:avLst/>
          </a:prstGeom>
          <a:ln w="9525"/>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7FB9A0FD-C503-5BDB-D80A-A08A033FC156}"/>
              </a:ext>
            </a:extLst>
          </p:cNvPr>
          <p:cNvSpPr>
            <a:spLocks noGrp="1"/>
          </p:cNvSpPr>
          <p:nvPr>
            <p:ph type="sldNum" sz="quarter" idx="12"/>
          </p:nvPr>
        </p:nvSpPr>
        <p:spPr/>
        <p:txBody>
          <a:bodyPr/>
          <a:lstStyle/>
          <a:p>
            <a:fld id="{D57F1E4F-1CFF-5643-939E-217C01CDF565}" type="slidenum">
              <a:rPr lang="en-US" dirty="0"/>
              <a:pPr/>
              <a:t>10</a:t>
            </a:fld>
            <a:endParaRPr lang="en-US"/>
          </a:p>
        </p:txBody>
      </p:sp>
    </p:spTree>
    <p:extLst>
      <p:ext uri="{BB962C8B-B14F-4D97-AF65-F5344CB8AC3E}">
        <p14:creationId xmlns:p14="http://schemas.microsoft.com/office/powerpoint/2010/main" val="39335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EDFB-E37B-5567-88ED-3CFFE568F56C}"/>
              </a:ext>
            </a:extLst>
          </p:cNvPr>
          <p:cNvSpPr>
            <a:spLocks noGrp="1"/>
          </p:cNvSpPr>
          <p:nvPr>
            <p:ph type="title"/>
          </p:nvPr>
        </p:nvSpPr>
        <p:spPr>
          <a:xfrm>
            <a:off x="1188814" y="2655518"/>
            <a:ext cx="8346147" cy="1320800"/>
          </a:xfrm>
        </p:spPr>
        <p:txBody>
          <a:bodyPr>
            <a:normAutofit/>
          </a:bodyPr>
          <a:lstStyle/>
          <a:p>
            <a:pPr algn="ctr"/>
            <a:r>
              <a:rPr lang="en-US" sz="6600"/>
              <a:t>Speech Signals</a:t>
            </a:r>
          </a:p>
        </p:txBody>
      </p:sp>
      <p:sp>
        <p:nvSpPr>
          <p:cNvPr id="3" name="Slide Number Placeholder 2">
            <a:extLst>
              <a:ext uri="{FF2B5EF4-FFF2-40B4-BE49-F238E27FC236}">
                <a16:creationId xmlns:a16="http://schemas.microsoft.com/office/drawing/2014/main" id="{421ECFC3-8BAA-D926-9BE8-C7094EF912F4}"/>
              </a:ext>
            </a:extLst>
          </p:cNvPr>
          <p:cNvSpPr>
            <a:spLocks noGrp="1"/>
          </p:cNvSpPr>
          <p:nvPr>
            <p:ph type="sldNum" sz="quarter" idx="12"/>
          </p:nvPr>
        </p:nvSpPr>
        <p:spPr/>
        <p:txBody>
          <a:bodyPr/>
          <a:lstStyle/>
          <a:p>
            <a:fld id="{D57F1E4F-1CFF-5643-939E-217C01CDF565}" type="slidenum">
              <a:rPr lang="en-US" dirty="0"/>
              <a:pPr/>
              <a:t>11</a:t>
            </a:fld>
            <a:endParaRPr lang="en-US"/>
          </a:p>
        </p:txBody>
      </p:sp>
    </p:spTree>
    <p:extLst>
      <p:ext uri="{BB962C8B-B14F-4D97-AF65-F5344CB8AC3E}">
        <p14:creationId xmlns:p14="http://schemas.microsoft.com/office/powerpoint/2010/main" val="4170251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Speech Analysis</a:t>
            </a:r>
          </a:p>
        </p:txBody>
      </p:sp>
      <p:pic>
        <p:nvPicPr>
          <p:cNvPr id="13" name="Picture 12" descr="Diagram of a diagram of a human body&#10;&#10;Description automatically generated">
            <a:extLst>
              <a:ext uri="{FF2B5EF4-FFF2-40B4-BE49-F238E27FC236}">
                <a16:creationId xmlns:a16="http://schemas.microsoft.com/office/drawing/2014/main" id="{347A86B9-8B15-E344-092B-03F004517034}"/>
              </a:ext>
            </a:extLst>
          </p:cNvPr>
          <p:cNvPicPr>
            <a:picLocks noChangeAspect="1"/>
          </p:cNvPicPr>
          <p:nvPr/>
        </p:nvPicPr>
        <p:blipFill>
          <a:blip r:embed="rId2"/>
          <a:stretch>
            <a:fillRect/>
          </a:stretch>
        </p:blipFill>
        <p:spPr>
          <a:xfrm>
            <a:off x="3049958" y="1580173"/>
            <a:ext cx="8096250" cy="4219575"/>
          </a:xfrm>
          <a:prstGeom prst="rect">
            <a:avLst/>
          </a:prstGeom>
        </p:spPr>
      </p:pic>
      <p:sp>
        <p:nvSpPr>
          <p:cNvPr id="5" name="Content Placeholder 4">
            <a:extLst>
              <a:ext uri="{FF2B5EF4-FFF2-40B4-BE49-F238E27FC236}">
                <a16:creationId xmlns:a16="http://schemas.microsoft.com/office/drawing/2014/main" id="{815A81AB-E2C9-0798-637F-17FB0638D42C}"/>
              </a:ext>
            </a:extLst>
          </p:cNvPr>
          <p:cNvSpPr>
            <a:spLocks noGrp="1"/>
          </p:cNvSpPr>
          <p:nvPr>
            <p:ph idx="1"/>
          </p:nvPr>
        </p:nvSpPr>
        <p:spPr>
          <a:xfrm>
            <a:off x="677334" y="1962260"/>
            <a:ext cx="2834696" cy="1333815"/>
          </a:xfrm>
        </p:spPr>
        <p:txBody>
          <a:bodyPr vert="horz" lIns="91440" tIns="45720" rIns="91440" bIns="45720" rtlCol="0" anchor="t">
            <a:normAutofit/>
          </a:bodyPr>
          <a:lstStyle/>
          <a:p>
            <a:pPr>
              <a:buFont typeface="Wingdings" charset="2"/>
              <a:buChar char="Ø"/>
            </a:pPr>
            <a:r>
              <a:rPr lang="en-US">
                <a:solidFill>
                  <a:srgbClr val="626262"/>
                </a:solidFill>
              </a:rPr>
              <a:t>Vocal tract</a:t>
            </a:r>
            <a:endParaRPr lang="en-US"/>
          </a:p>
          <a:p>
            <a:pPr>
              <a:buFont typeface="Wingdings" charset="2"/>
              <a:buChar char="Ø"/>
            </a:pPr>
            <a:r>
              <a:rPr lang="en-US">
                <a:solidFill>
                  <a:srgbClr val="626262"/>
                </a:solidFill>
              </a:rPr>
              <a:t>Glottal pulses</a:t>
            </a:r>
          </a:p>
          <a:p>
            <a:pPr>
              <a:buFont typeface="Wingdings" charset="2"/>
              <a:buChar char="Ø"/>
            </a:pPr>
            <a:r>
              <a:rPr lang="en-US">
                <a:solidFill>
                  <a:srgbClr val="626262"/>
                </a:solidFill>
              </a:rPr>
              <a:t>Lip radiation</a:t>
            </a:r>
          </a:p>
        </p:txBody>
      </p:sp>
      <p:sp>
        <p:nvSpPr>
          <p:cNvPr id="3" name="Slide Number Placeholder 2">
            <a:extLst>
              <a:ext uri="{FF2B5EF4-FFF2-40B4-BE49-F238E27FC236}">
                <a16:creationId xmlns:a16="http://schemas.microsoft.com/office/drawing/2014/main" id="{E6559E5F-0345-AC6A-92D9-5E5EB739D46D}"/>
              </a:ext>
            </a:extLst>
          </p:cNvPr>
          <p:cNvSpPr>
            <a:spLocks noGrp="1"/>
          </p:cNvSpPr>
          <p:nvPr>
            <p:ph type="sldNum" sz="quarter" idx="12"/>
          </p:nvPr>
        </p:nvSpPr>
        <p:spPr/>
        <p:txBody>
          <a:bodyPr/>
          <a:lstStyle/>
          <a:p>
            <a:fld id="{D57F1E4F-1CFF-5643-939E-217C01CDF565}" type="slidenum">
              <a:rPr lang="en-US" dirty="0"/>
              <a:pPr/>
              <a:t>12</a:t>
            </a:fld>
            <a:endParaRPr lang="en-US"/>
          </a:p>
        </p:txBody>
      </p:sp>
    </p:spTree>
    <p:extLst>
      <p:ext uri="{BB962C8B-B14F-4D97-AF65-F5344CB8AC3E}">
        <p14:creationId xmlns:p14="http://schemas.microsoft.com/office/powerpoint/2010/main" val="259171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Speech Analysis</a:t>
            </a:r>
          </a:p>
        </p:txBody>
      </p:sp>
      <p:pic>
        <p:nvPicPr>
          <p:cNvPr id="4" name="Content Placeholder 3" descr="‪Research points to apprehension with speech analysis - GBS World‬‏">
            <a:extLst>
              <a:ext uri="{FF2B5EF4-FFF2-40B4-BE49-F238E27FC236}">
                <a16:creationId xmlns:a16="http://schemas.microsoft.com/office/drawing/2014/main" id="{D300F0D6-74C8-9EBD-2C59-1EDD577E1024}"/>
              </a:ext>
            </a:extLst>
          </p:cNvPr>
          <p:cNvPicPr>
            <a:picLocks noGrp="1" noChangeAspect="1"/>
          </p:cNvPicPr>
          <p:nvPr>
            <p:ph idx="1"/>
          </p:nvPr>
        </p:nvPicPr>
        <p:blipFill>
          <a:blip r:embed="rId2"/>
          <a:stretch>
            <a:fillRect/>
          </a:stretch>
        </p:blipFill>
        <p:spPr>
          <a:xfrm>
            <a:off x="5469263" y="760097"/>
            <a:ext cx="3402252" cy="1085461"/>
          </a:xfrm>
        </p:spPr>
      </p:pic>
      <p:pic>
        <p:nvPicPr>
          <p:cNvPr id="6" name="Picture 5" descr="waveform">
            <a:extLst>
              <a:ext uri="{FF2B5EF4-FFF2-40B4-BE49-F238E27FC236}">
                <a16:creationId xmlns:a16="http://schemas.microsoft.com/office/drawing/2014/main" id="{E0510A54-F7B6-23ED-77F1-291557F4F078}"/>
              </a:ext>
            </a:extLst>
          </p:cNvPr>
          <p:cNvPicPr>
            <a:picLocks noChangeAspect="1"/>
          </p:cNvPicPr>
          <p:nvPr/>
        </p:nvPicPr>
        <p:blipFill>
          <a:blip r:embed="rId3"/>
          <a:stretch>
            <a:fillRect/>
          </a:stretch>
        </p:blipFill>
        <p:spPr>
          <a:xfrm>
            <a:off x="340292" y="3166699"/>
            <a:ext cx="5404979" cy="2852356"/>
          </a:xfrm>
          <a:prstGeom prst="rect">
            <a:avLst/>
          </a:prstGeom>
        </p:spPr>
      </p:pic>
      <p:pic>
        <p:nvPicPr>
          <p:cNvPr id="7" name="Picture 6" descr="formants and f0">
            <a:extLst>
              <a:ext uri="{FF2B5EF4-FFF2-40B4-BE49-F238E27FC236}">
                <a16:creationId xmlns:a16="http://schemas.microsoft.com/office/drawing/2014/main" id="{ABB5F1F0-6CB4-8234-8FEF-66F8185AE389}"/>
              </a:ext>
            </a:extLst>
          </p:cNvPr>
          <p:cNvPicPr>
            <a:picLocks noChangeAspect="1"/>
          </p:cNvPicPr>
          <p:nvPr/>
        </p:nvPicPr>
        <p:blipFill>
          <a:blip r:embed="rId4"/>
          <a:stretch>
            <a:fillRect/>
          </a:stretch>
        </p:blipFill>
        <p:spPr>
          <a:xfrm>
            <a:off x="5736923" y="2905867"/>
            <a:ext cx="5822514" cy="3113060"/>
          </a:xfrm>
          <a:prstGeom prst="rect">
            <a:avLst/>
          </a:prstGeom>
        </p:spPr>
      </p:pic>
      <p:sp>
        <p:nvSpPr>
          <p:cNvPr id="9" name="TextBox 8">
            <a:extLst>
              <a:ext uri="{FF2B5EF4-FFF2-40B4-BE49-F238E27FC236}">
                <a16:creationId xmlns:a16="http://schemas.microsoft.com/office/drawing/2014/main" id="{FE74F723-2257-2377-EBE6-753E9CFBD117}"/>
              </a:ext>
            </a:extLst>
          </p:cNvPr>
          <p:cNvSpPr txBox="1"/>
          <p:nvPr/>
        </p:nvSpPr>
        <p:spPr>
          <a:xfrm>
            <a:off x="7880960" y="2797480"/>
            <a:ext cx="2766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Speech Spectrum</a:t>
            </a:r>
          </a:p>
        </p:txBody>
      </p:sp>
      <p:sp>
        <p:nvSpPr>
          <p:cNvPr id="10" name="TextBox 9">
            <a:extLst>
              <a:ext uri="{FF2B5EF4-FFF2-40B4-BE49-F238E27FC236}">
                <a16:creationId xmlns:a16="http://schemas.microsoft.com/office/drawing/2014/main" id="{4C506C16-EE15-1E25-048E-36D9D2EB18E5}"/>
              </a:ext>
            </a:extLst>
          </p:cNvPr>
          <p:cNvSpPr txBox="1"/>
          <p:nvPr/>
        </p:nvSpPr>
        <p:spPr>
          <a:xfrm>
            <a:off x="2254685" y="2797479"/>
            <a:ext cx="2766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Speech Waveform</a:t>
            </a:r>
          </a:p>
        </p:txBody>
      </p:sp>
      <p:sp>
        <p:nvSpPr>
          <p:cNvPr id="3" name="Slide Number Placeholder 2">
            <a:extLst>
              <a:ext uri="{FF2B5EF4-FFF2-40B4-BE49-F238E27FC236}">
                <a16:creationId xmlns:a16="http://schemas.microsoft.com/office/drawing/2014/main" id="{DC24668D-01BD-744D-23E2-DFB9929918EF}"/>
              </a:ext>
            </a:extLst>
          </p:cNvPr>
          <p:cNvSpPr>
            <a:spLocks noGrp="1"/>
          </p:cNvSpPr>
          <p:nvPr>
            <p:ph type="sldNum" sz="quarter" idx="12"/>
          </p:nvPr>
        </p:nvSpPr>
        <p:spPr/>
        <p:txBody>
          <a:bodyPr/>
          <a:lstStyle/>
          <a:p>
            <a:fld id="{D57F1E4F-1CFF-5643-939E-217C01CDF565}" type="slidenum">
              <a:rPr lang="en-US" dirty="0"/>
              <a:pPr/>
              <a:t>13</a:t>
            </a:fld>
            <a:endParaRPr lang="en-US"/>
          </a:p>
        </p:txBody>
      </p:sp>
    </p:spTree>
    <p:extLst>
      <p:ext uri="{BB962C8B-B14F-4D97-AF65-F5344CB8AC3E}">
        <p14:creationId xmlns:p14="http://schemas.microsoft.com/office/powerpoint/2010/main" val="160193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Audio Features</a:t>
            </a:r>
          </a:p>
        </p:txBody>
      </p:sp>
      <p:graphicFrame>
        <p:nvGraphicFramePr>
          <p:cNvPr id="9" name="Table 8">
            <a:extLst>
              <a:ext uri="{FF2B5EF4-FFF2-40B4-BE49-F238E27FC236}">
                <a16:creationId xmlns:a16="http://schemas.microsoft.com/office/drawing/2014/main" id="{7D8A9886-207C-D4D9-76C5-85E2783A0D1B}"/>
              </a:ext>
            </a:extLst>
          </p:cNvPr>
          <p:cNvGraphicFramePr>
            <a:graphicFrameLocks noGrp="1"/>
          </p:cNvGraphicFramePr>
          <p:nvPr>
            <p:extLst>
              <p:ext uri="{D42A27DB-BD31-4B8C-83A1-F6EECF244321}">
                <p14:modId xmlns:p14="http://schemas.microsoft.com/office/powerpoint/2010/main" val="2620910011"/>
              </p:ext>
            </p:extLst>
          </p:nvPr>
        </p:nvGraphicFramePr>
        <p:xfrm>
          <a:off x="675570" y="1714019"/>
          <a:ext cx="10903668" cy="3774439"/>
        </p:xfrm>
        <a:graphic>
          <a:graphicData uri="http://schemas.openxmlformats.org/drawingml/2006/table">
            <a:tbl>
              <a:tblPr firstRow="1" bandRow="1">
                <a:tableStyleId>{5C22544A-7EE6-4342-B048-85BDC9FD1C3A}</a:tableStyleId>
              </a:tblPr>
              <a:tblGrid>
                <a:gridCol w="2192054">
                  <a:extLst>
                    <a:ext uri="{9D8B030D-6E8A-4147-A177-3AD203B41FA5}">
                      <a16:colId xmlns:a16="http://schemas.microsoft.com/office/drawing/2014/main" val="810511407"/>
                    </a:ext>
                  </a:extLst>
                </a:gridCol>
                <a:gridCol w="4624191">
                  <a:extLst>
                    <a:ext uri="{9D8B030D-6E8A-4147-A177-3AD203B41FA5}">
                      <a16:colId xmlns:a16="http://schemas.microsoft.com/office/drawing/2014/main" val="3266070890"/>
                    </a:ext>
                  </a:extLst>
                </a:gridCol>
                <a:gridCol w="2014602">
                  <a:extLst>
                    <a:ext uri="{9D8B030D-6E8A-4147-A177-3AD203B41FA5}">
                      <a16:colId xmlns:a16="http://schemas.microsoft.com/office/drawing/2014/main" val="2112537760"/>
                    </a:ext>
                  </a:extLst>
                </a:gridCol>
                <a:gridCol w="2072821">
                  <a:extLst>
                    <a:ext uri="{9D8B030D-6E8A-4147-A177-3AD203B41FA5}">
                      <a16:colId xmlns:a16="http://schemas.microsoft.com/office/drawing/2014/main" val="885356558"/>
                    </a:ext>
                  </a:extLst>
                </a:gridCol>
              </a:tblGrid>
              <a:tr h="370840">
                <a:tc gridSpan="2">
                  <a:txBody>
                    <a:bodyPr/>
                    <a:lstStyle/>
                    <a:p>
                      <a:pPr lvl="0">
                        <a:buNone/>
                      </a:pPr>
                      <a:r>
                        <a:rPr lang="en-US"/>
                        <a:t>Low Level Features</a:t>
                      </a:r>
                    </a:p>
                  </a:txBody>
                  <a:tcPr/>
                </a:tc>
                <a:tc hMerge="1">
                  <a:txBody>
                    <a:bodyPr/>
                    <a:lstStyle/>
                    <a:p>
                      <a:endParaRPr lang="en-US"/>
                    </a:p>
                  </a:txBody>
                  <a:tcPr/>
                </a:tc>
                <a:tc>
                  <a:txBody>
                    <a:bodyPr/>
                    <a:lstStyle/>
                    <a:p>
                      <a:r>
                        <a:rPr lang="en-US"/>
                        <a:t>Middle Level Features</a:t>
                      </a:r>
                    </a:p>
                  </a:txBody>
                  <a:tcPr/>
                </a:tc>
                <a:tc>
                  <a:txBody>
                    <a:bodyPr/>
                    <a:lstStyle/>
                    <a:p>
                      <a:r>
                        <a:rPr lang="en-US"/>
                        <a:t>High Level Features</a:t>
                      </a:r>
                    </a:p>
                  </a:txBody>
                  <a:tcPr/>
                </a:tc>
                <a:extLst>
                  <a:ext uri="{0D108BD9-81ED-4DB2-BD59-A6C34878D82A}">
                    <a16:rowId xmlns:a16="http://schemas.microsoft.com/office/drawing/2014/main" val="2338532277"/>
                  </a:ext>
                </a:extLst>
              </a:tr>
              <a:tr h="370840">
                <a:tc rowSpan="4">
                  <a:txBody>
                    <a:bodyPr/>
                    <a:lstStyle/>
                    <a:p>
                      <a:r>
                        <a:rPr lang="en-US" sz="1800" b="0" i="0" u="none" strike="noStrike" kern="1200">
                          <a:solidFill>
                            <a:srgbClr val="626262"/>
                          </a:solidFill>
                          <a:latin typeface="+mn-lt"/>
                          <a:ea typeface="+mn-ea"/>
                          <a:cs typeface="+mn-cs"/>
                        </a:rPr>
                        <a:t>Time Domain Features</a:t>
                      </a:r>
                    </a:p>
                  </a:txBody>
                  <a:tcPr/>
                </a:tc>
                <a:tc>
                  <a:txBody>
                    <a:bodyPr/>
                    <a:lstStyle/>
                    <a:p>
                      <a:pPr lvl="0">
                        <a:buNone/>
                      </a:pPr>
                      <a:r>
                        <a:rPr lang="en-US" sz="1800" b="0" i="0" u="none" strike="noStrike" kern="1200" noProof="0">
                          <a:solidFill>
                            <a:srgbClr val="626262"/>
                          </a:solidFill>
                          <a:latin typeface="+mn-lt"/>
                          <a:ea typeface="+mn-ea"/>
                          <a:cs typeface="+mn-cs"/>
                        </a:rPr>
                        <a:t>Amplitude Envelope</a:t>
                      </a:r>
                      <a:endParaRPr lang="en-US" sz="1800" b="0" i="0" u="none" strike="noStrike" kern="1200">
                        <a:solidFill>
                          <a:srgbClr val="626262"/>
                        </a:solidFill>
                        <a:latin typeface="+mn-lt"/>
                        <a:ea typeface="+mn-ea"/>
                        <a:cs typeface="+mn-cs"/>
                      </a:endParaRPr>
                    </a:p>
                  </a:txBody>
                  <a:tcPr/>
                </a:tc>
                <a:tc>
                  <a:txBody>
                    <a:bodyPr/>
                    <a:lstStyle/>
                    <a:p>
                      <a:r>
                        <a:rPr lang="en-US" sz="1800" b="0" i="0" u="none" strike="noStrike" kern="1200">
                          <a:solidFill>
                            <a:srgbClr val="626262"/>
                          </a:solidFill>
                          <a:latin typeface="+mn-lt"/>
                          <a:ea typeface="+mn-ea"/>
                          <a:cs typeface="+mn-cs"/>
                        </a:rPr>
                        <a:t>pitch</a:t>
                      </a:r>
                    </a:p>
                  </a:txBody>
                  <a:tcPr/>
                </a:tc>
                <a:tc>
                  <a:txBody>
                    <a:bodyPr/>
                    <a:lstStyle/>
                    <a:p>
                      <a:r>
                        <a:rPr lang="en-US" sz="1800" b="0" i="0" u="none" strike="noStrike" kern="1200">
                          <a:solidFill>
                            <a:srgbClr val="626262"/>
                          </a:solidFill>
                          <a:latin typeface="+mn-lt"/>
                          <a:ea typeface="+mn-ea"/>
                          <a:cs typeface="+mn-cs"/>
                        </a:rPr>
                        <a:t>gender</a:t>
                      </a:r>
                    </a:p>
                  </a:txBody>
                  <a:tcPr/>
                </a:tc>
                <a:extLst>
                  <a:ext uri="{0D108BD9-81ED-4DB2-BD59-A6C34878D82A}">
                    <a16:rowId xmlns:a16="http://schemas.microsoft.com/office/drawing/2014/main" val="1766996578"/>
                  </a:ext>
                </a:extLst>
              </a:tr>
              <a:tr h="370839">
                <a:tc vMerge="1">
                  <a:txBody>
                    <a:bodyPr/>
                    <a:lstStyle/>
                    <a:p>
                      <a:endParaRPr lang="en-US"/>
                    </a:p>
                  </a:txBody>
                  <a:tcPr/>
                </a:tc>
                <a:tc>
                  <a:txBody>
                    <a:bodyPr/>
                    <a:lstStyle/>
                    <a:p>
                      <a:pPr lvl="0">
                        <a:buNone/>
                      </a:pPr>
                      <a:r>
                        <a:rPr lang="en-US" sz="1800" b="0" i="0" u="none" strike="noStrike" kern="1200" noProof="0">
                          <a:solidFill>
                            <a:srgbClr val="626262"/>
                          </a:solidFill>
                          <a:latin typeface="+mn-lt"/>
                          <a:ea typeface="+mn-ea"/>
                          <a:cs typeface="+mn-cs"/>
                        </a:rPr>
                        <a:t>RMS – Root Mean Square</a:t>
                      </a:r>
                      <a:endParaRPr lang="en-US" sz="1800" b="0" i="0" u="none" strike="noStrike" kern="1200">
                        <a:solidFill>
                          <a:srgbClr val="626262"/>
                        </a:solidFill>
                        <a:latin typeface="+mn-lt"/>
                        <a:ea typeface="+mn-ea"/>
                        <a:cs typeface="+mn-cs"/>
                      </a:endParaRPr>
                    </a:p>
                  </a:txBody>
                  <a:tcPr/>
                </a:tc>
                <a:tc>
                  <a:txBody>
                    <a:bodyPr/>
                    <a:lstStyle/>
                    <a:p>
                      <a:pPr lvl="0">
                        <a:buNone/>
                      </a:pPr>
                      <a:r>
                        <a:rPr lang="en-US" sz="1800" b="0" i="0" u="none" strike="noStrike" kern="1200">
                          <a:solidFill>
                            <a:srgbClr val="626262"/>
                          </a:solidFill>
                          <a:latin typeface="+mn-lt"/>
                          <a:ea typeface="+mn-ea"/>
                          <a:cs typeface="+mn-cs"/>
                        </a:rPr>
                        <a:t>beat</a:t>
                      </a:r>
                    </a:p>
                  </a:txBody>
                  <a:tcPr/>
                </a:tc>
                <a:tc>
                  <a:txBody>
                    <a:bodyPr/>
                    <a:lstStyle/>
                    <a:p>
                      <a:pPr lvl="0">
                        <a:buNone/>
                      </a:pPr>
                      <a:r>
                        <a:rPr lang="en-US" sz="1800" b="0" i="0" u="none" strike="noStrike" kern="1200">
                          <a:solidFill>
                            <a:srgbClr val="626262"/>
                          </a:solidFill>
                          <a:latin typeface="+mn-lt"/>
                          <a:ea typeface="+mn-ea"/>
                          <a:cs typeface="+mn-cs"/>
                        </a:rPr>
                        <a:t>age</a:t>
                      </a:r>
                    </a:p>
                  </a:txBody>
                  <a:tcPr/>
                </a:tc>
                <a:extLst>
                  <a:ext uri="{0D108BD9-81ED-4DB2-BD59-A6C34878D82A}">
                    <a16:rowId xmlns:a16="http://schemas.microsoft.com/office/drawing/2014/main" val="2502866188"/>
                  </a:ext>
                </a:extLst>
              </a:tr>
              <a:tr h="370840">
                <a:tc vMerge="1">
                  <a:txBody>
                    <a:bodyPr/>
                    <a:lstStyle/>
                    <a:p>
                      <a:endParaRPr lang="en-US"/>
                    </a:p>
                  </a:txBody>
                  <a:tcPr/>
                </a:tc>
                <a:tc>
                  <a:txBody>
                    <a:bodyPr/>
                    <a:lstStyle/>
                    <a:p>
                      <a:pPr marL="0" lvl="0" indent="0" algn="l">
                        <a:lnSpc>
                          <a:spcPct val="100000"/>
                        </a:lnSpc>
                        <a:buNone/>
                      </a:pPr>
                      <a:r>
                        <a:rPr lang="en-US" sz="1800" b="0" i="0" u="none" strike="noStrike" kern="1200" noProof="0">
                          <a:solidFill>
                            <a:srgbClr val="626262"/>
                          </a:solidFill>
                          <a:latin typeface="+mn-lt"/>
                          <a:ea typeface="+mn-ea"/>
                          <a:cs typeface="+mn-cs"/>
                        </a:rPr>
                        <a:t>ZCR – Zero Crossing Rate</a:t>
                      </a:r>
                    </a:p>
                  </a:txBody>
                  <a:tcPr/>
                </a:tc>
                <a:tc>
                  <a:txBody>
                    <a:bodyPr/>
                    <a:lstStyle/>
                    <a:p>
                      <a:pPr lvl="0">
                        <a:buNone/>
                      </a:pPr>
                      <a:r>
                        <a:rPr lang="en-US" sz="1800" b="0" i="0" u="none" strike="noStrike" kern="1200" noProof="0">
                          <a:solidFill>
                            <a:srgbClr val="626262"/>
                          </a:solidFill>
                          <a:latin typeface="Trebuchet MS"/>
                        </a:rPr>
                        <a:t>rhythm</a:t>
                      </a:r>
                      <a:endParaRPr lang="en-US"/>
                    </a:p>
                  </a:txBody>
                  <a:tcPr/>
                </a:tc>
                <a:tc>
                  <a:txBody>
                    <a:bodyPr/>
                    <a:lstStyle/>
                    <a:p>
                      <a:r>
                        <a:rPr lang="en-US" sz="1800" b="0" i="0" u="none" strike="noStrike" kern="1200">
                          <a:solidFill>
                            <a:srgbClr val="626262"/>
                          </a:solidFill>
                          <a:latin typeface="+mn-lt"/>
                          <a:ea typeface="+mn-ea"/>
                          <a:cs typeface="+mn-cs"/>
                        </a:rPr>
                        <a:t>accent</a:t>
                      </a:r>
                    </a:p>
                  </a:txBody>
                  <a:tcPr/>
                </a:tc>
                <a:extLst>
                  <a:ext uri="{0D108BD9-81ED-4DB2-BD59-A6C34878D82A}">
                    <a16:rowId xmlns:a16="http://schemas.microsoft.com/office/drawing/2014/main" val="352719701"/>
                  </a:ext>
                </a:extLst>
              </a:tr>
              <a:tr h="370840">
                <a:tc vMerge="1">
                  <a:txBody>
                    <a:bodyPr/>
                    <a:lstStyle/>
                    <a:p>
                      <a:endParaRPr lang="en-US"/>
                    </a:p>
                  </a:txBody>
                  <a:tcPr/>
                </a:tc>
                <a:tc>
                  <a:txBody>
                    <a:bodyPr/>
                    <a:lstStyle/>
                    <a:p>
                      <a:r>
                        <a:rPr lang="en-US" sz="1800" b="0" i="0" u="none" strike="noStrike" kern="1200" err="1">
                          <a:solidFill>
                            <a:srgbClr val="626262"/>
                          </a:solidFill>
                          <a:latin typeface="+mn-lt"/>
                          <a:ea typeface="+mn-ea"/>
                          <a:cs typeface="+mn-cs"/>
                        </a:rPr>
                        <a:t>Tempogram</a:t>
                      </a:r>
                      <a:endParaRPr lang="en-US" sz="1800" b="0" i="0" u="none" strike="noStrike" kern="1200">
                        <a:solidFill>
                          <a:srgbClr val="626262"/>
                        </a:solidFill>
                        <a:latin typeface="+mn-lt"/>
                        <a:ea typeface="+mn-ea"/>
                        <a:cs typeface="+mn-cs"/>
                      </a:endParaRPr>
                    </a:p>
                  </a:txBody>
                  <a:tcPr/>
                </a:tc>
                <a:tc>
                  <a:txBody>
                    <a:bodyPr/>
                    <a:lstStyle/>
                    <a:p>
                      <a:r>
                        <a:rPr lang="en-US" sz="1800" b="0" i="0" u="none" strike="noStrike" kern="1200">
                          <a:solidFill>
                            <a:srgbClr val="626262"/>
                          </a:solidFill>
                          <a:latin typeface="+mn-lt"/>
                          <a:ea typeface="+mn-ea"/>
                          <a:cs typeface="+mn-cs"/>
                        </a:rPr>
                        <a:t>tempo</a:t>
                      </a:r>
                    </a:p>
                  </a:txBody>
                  <a:tcPr/>
                </a:tc>
                <a:tc>
                  <a:txBody>
                    <a:bodyPr/>
                    <a:lstStyle/>
                    <a:p>
                      <a:pPr lvl="0">
                        <a:buNone/>
                      </a:pPr>
                      <a:r>
                        <a:rPr lang="en-US" sz="1800" b="0" i="0" u="none" strike="noStrike" kern="1200" noProof="0">
                          <a:solidFill>
                            <a:srgbClr val="626262"/>
                          </a:solidFill>
                          <a:latin typeface="Trebuchet MS"/>
                        </a:rPr>
                        <a:t>intonation</a:t>
                      </a:r>
                      <a:endParaRPr lang="en-US"/>
                    </a:p>
                  </a:txBody>
                  <a:tcPr/>
                </a:tc>
                <a:extLst>
                  <a:ext uri="{0D108BD9-81ED-4DB2-BD59-A6C34878D82A}">
                    <a16:rowId xmlns:a16="http://schemas.microsoft.com/office/drawing/2014/main" val="3687540787"/>
                  </a:ext>
                </a:extLst>
              </a:tr>
              <a:tr h="370840">
                <a:tc rowSpan="3">
                  <a:txBody>
                    <a:bodyPr/>
                    <a:lstStyle/>
                    <a:p>
                      <a:pPr marL="0" lvl="0" indent="0" algn="l">
                        <a:lnSpc>
                          <a:spcPct val="100000"/>
                        </a:lnSpc>
                        <a:buNone/>
                      </a:pPr>
                      <a:r>
                        <a:rPr lang="en-US" sz="1800" b="0" i="0" u="none" strike="noStrike" kern="1200" noProof="0">
                          <a:solidFill>
                            <a:srgbClr val="626262"/>
                          </a:solidFill>
                          <a:latin typeface="+mn-lt"/>
                          <a:ea typeface="+mn-ea"/>
                          <a:cs typeface="+mn-cs"/>
                        </a:rPr>
                        <a:t>Time-Frequency Domain Features</a:t>
                      </a:r>
                    </a:p>
                  </a:txBody>
                  <a:tcPr/>
                </a:tc>
                <a:tc>
                  <a:txBody>
                    <a:bodyPr/>
                    <a:lstStyle/>
                    <a:p>
                      <a:r>
                        <a:rPr lang="en-US" sz="1800" b="0" i="0" u="none" strike="noStrike" kern="1200">
                          <a:solidFill>
                            <a:srgbClr val="626262"/>
                          </a:solidFill>
                          <a:latin typeface="+mn-lt"/>
                          <a:ea typeface="+mn-ea"/>
                          <a:cs typeface="+mn-cs"/>
                        </a:rPr>
                        <a:t>Mel Spectrogram</a:t>
                      </a:r>
                    </a:p>
                  </a:txBody>
                  <a:tcPr/>
                </a:tc>
                <a:tc>
                  <a:txBody>
                    <a:bodyPr/>
                    <a:lstStyle/>
                    <a:p>
                      <a:pPr lvl="0">
                        <a:buNone/>
                      </a:pPr>
                      <a:r>
                        <a:rPr lang="en-US" sz="1800" b="0" i="0" u="none" strike="noStrike" kern="1200" noProof="0">
                          <a:solidFill>
                            <a:srgbClr val="626262"/>
                          </a:solidFill>
                          <a:latin typeface="Trebuchet MS"/>
                        </a:rPr>
                        <a:t>loudness</a:t>
                      </a:r>
                      <a:endParaRPr lang="en-US"/>
                    </a:p>
                  </a:txBody>
                  <a:tcPr/>
                </a:tc>
                <a:tc>
                  <a:txBody>
                    <a:bodyPr/>
                    <a:lstStyle/>
                    <a:p>
                      <a:pPr lvl="0">
                        <a:buNone/>
                      </a:pPr>
                      <a:r>
                        <a:rPr lang="en-US" sz="1800" b="0" i="0" u="none" strike="noStrike" kern="1200" noProof="0">
                          <a:solidFill>
                            <a:srgbClr val="626262"/>
                          </a:solidFill>
                          <a:latin typeface="Trebuchet MS"/>
                        </a:rPr>
                        <a:t>mood</a:t>
                      </a:r>
                      <a:endParaRPr lang="en-US"/>
                    </a:p>
                  </a:txBody>
                  <a:tcPr/>
                </a:tc>
                <a:extLst>
                  <a:ext uri="{0D108BD9-81ED-4DB2-BD59-A6C34878D82A}">
                    <a16:rowId xmlns:a16="http://schemas.microsoft.com/office/drawing/2014/main" val="3346781475"/>
                  </a:ext>
                </a:extLst>
              </a:tr>
              <a:tr h="370840">
                <a:tc vMerge="1">
                  <a:txBody>
                    <a:bodyPr/>
                    <a:lstStyle/>
                    <a:p>
                      <a:endParaRPr lang="en-US"/>
                    </a:p>
                  </a:txBody>
                  <a:tcPr/>
                </a:tc>
                <a:tc>
                  <a:txBody>
                    <a:bodyPr/>
                    <a:lstStyle/>
                    <a:p>
                      <a:pPr lvl="0">
                        <a:buNone/>
                      </a:pPr>
                      <a:r>
                        <a:rPr lang="en-US" sz="1800" b="0" i="0" u="none" strike="noStrike" kern="1200" noProof="0">
                          <a:solidFill>
                            <a:srgbClr val="626262"/>
                          </a:solidFill>
                          <a:latin typeface="Trebuchet MS"/>
                        </a:rPr>
                        <a:t>MFCC – Mel Frequency Cepstral Coefficients</a:t>
                      </a:r>
                      <a:endParaRPr lang="en-US" b="0"/>
                    </a:p>
                  </a:txBody>
                  <a:tcPr/>
                </a:tc>
                <a:tc>
                  <a:txBody>
                    <a:bodyPr/>
                    <a:lstStyle/>
                    <a:p>
                      <a:pPr lvl="0">
                        <a:buNone/>
                      </a:pPr>
                      <a:r>
                        <a:rPr lang="en-US" sz="1800" b="0" i="0" u="none" strike="noStrike" kern="1200" noProof="0" err="1">
                          <a:solidFill>
                            <a:srgbClr val="626262"/>
                          </a:solidFill>
                          <a:latin typeface="Trebuchet MS"/>
                        </a:rPr>
                        <a:t>tempra</a:t>
                      </a:r>
                      <a:endParaRPr lang="en-US" err="1"/>
                    </a:p>
                  </a:txBody>
                  <a:tcPr/>
                </a:tc>
                <a:tc>
                  <a:txBody>
                    <a:bodyPr/>
                    <a:lstStyle/>
                    <a:p>
                      <a:endParaRPr lang="en-US" sz="1800" b="0" i="0" u="none" strike="noStrike" kern="1200">
                        <a:solidFill>
                          <a:srgbClr val="626262"/>
                        </a:solidFill>
                        <a:latin typeface="+mn-lt"/>
                        <a:ea typeface="+mn-ea"/>
                        <a:cs typeface="+mn-cs"/>
                      </a:endParaRPr>
                    </a:p>
                  </a:txBody>
                  <a:tcPr/>
                </a:tc>
                <a:extLst>
                  <a:ext uri="{0D108BD9-81ED-4DB2-BD59-A6C34878D82A}">
                    <a16:rowId xmlns:a16="http://schemas.microsoft.com/office/drawing/2014/main" val="1655324769"/>
                  </a:ext>
                </a:extLst>
              </a:tr>
              <a:tr h="370839">
                <a:tc vMerge="1">
                  <a:txBody>
                    <a:bodyPr/>
                    <a:lstStyle/>
                    <a:p>
                      <a:endParaRPr lang="en-US"/>
                    </a:p>
                  </a:txBody>
                  <a:tcPr/>
                </a:tc>
                <a:tc>
                  <a:txBody>
                    <a:bodyPr/>
                    <a:lstStyle/>
                    <a:p>
                      <a:pPr lvl="0">
                        <a:buNone/>
                      </a:pPr>
                      <a:r>
                        <a:rPr lang="en-US" sz="1800" b="0" i="0" u="none" strike="noStrike" kern="1200" noProof="0">
                          <a:solidFill>
                            <a:srgbClr val="626262"/>
                          </a:solidFill>
                          <a:latin typeface="Trebuchet MS"/>
                        </a:rPr>
                        <a:t>Spectral Centroid, Bandwidth, Contrast, Flatness, Rolloff</a:t>
                      </a:r>
                      <a:endParaRPr lang="en-US" b="0"/>
                    </a:p>
                  </a:txBody>
                  <a:tcPr/>
                </a:tc>
                <a:tc>
                  <a:txBody>
                    <a:bodyPr/>
                    <a:lstStyle/>
                    <a:p>
                      <a:pPr lvl="0">
                        <a:buNone/>
                      </a:pPr>
                      <a:endParaRPr lang="en-US" sz="1800" b="0" i="0" u="none" strike="noStrike" kern="1200" noProof="0">
                        <a:solidFill>
                          <a:srgbClr val="626262"/>
                        </a:solidFill>
                        <a:latin typeface="Trebuchet MS"/>
                      </a:endParaRPr>
                    </a:p>
                  </a:txBody>
                  <a:tcPr/>
                </a:tc>
                <a:tc>
                  <a:txBody>
                    <a:bodyPr/>
                    <a:lstStyle/>
                    <a:p>
                      <a:pPr lvl="0">
                        <a:buNone/>
                      </a:pPr>
                      <a:endParaRPr lang="en-US" sz="1800" b="0" i="0" u="none" strike="noStrike" kern="1200" noProof="0">
                        <a:solidFill>
                          <a:srgbClr val="626262"/>
                        </a:solidFill>
                        <a:latin typeface="Trebuchet MS"/>
                      </a:endParaRPr>
                    </a:p>
                  </a:txBody>
                  <a:tcPr/>
                </a:tc>
                <a:extLst>
                  <a:ext uri="{0D108BD9-81ED-4DB2-BD59-A6C34878D82A}">
                    <a16:rowId xmlns:a16="http://schemas.microsoft.com/office/drawing/2014/main" val="1589130410"/>
                  </a:ext>
                </a:extLst>
              </a:tr>
            </a:tbl>
          </a:graphicData>
        </a:graphic>
      </p:graphicFrame>
      <p:sp>
        <p:nvSpPr>
          <p:cNvPr id="3" name="Slide Number Placeholder 2">
            <a:extLst>
              <a:ext uri="{FF2B5EF4-FFF2-40B4-BE49-F238E27FC236}">
                <a16:creationId xmlns:a16="http://schemas.microsoft.com/office/drawing/2014/main" id="{71198590-9FED-D009-BFF5-3533454644A8}"/>
              </a:ext>
            </a:extLst>
          </p:cNvPr>
          <p:cNvSpPr>
            <a:spLocks noGrp="1"/>
          </p:cNvSpPr>
          <p:nvPr>
            <p:ph type="sldNum" sz="quarter" idx="12"/>
          </p:nvPr>
        </p:nvSpPr>
        <p:spPr/>
        <p:txBody>
          <a:bodyPr/>
          <a:lstStyle/>
          <a:p>
            <a:fld id="{D57F1E4F-1CFF-5643-939E-217C01CDF565}" type="slidenum">
              <a:rPr lang="en-US" dirty="0"/>
              <a:pPr/>
              <a:t>14</a:t>
            </a:fld>
            <a:endParaRPr lang="en-US"/>
          </a:p>
        </p:txBody>
      </p:sp>
    </p:spTree>
    <p:extLst>
      <p:ext uri="{BB962C8B-B14F-4D97-AF65-F5344CB8AC3E}">
        <p14:creationId xmlns:p14="http://schemas.microsoft.com/office/powerpoint/2010/main" val="572938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EDFB-E37B-5567-88ED-3CFFE568F56C}"/>
              </a:ext>
            </a:extLst>
          </p:cNvPr>
          <p:cNvSpPr>
            <a:spLocks noGrp="1"/>
          </p:cNvSpPr>
          <p:nvPr>
            <p:ph type="title"/>
          </p:nvPr>
        </p:nvSpPr>
        <p:spPr>
          <a:xfrm>
            <a:off x="1188814" y="2655518"/>
            <a:ext cx="8346147" cy="1320800"/>
          </a:xfrm>
        </p:spPr>
        <p:txBody>
          <a:bodyPr>
            <a:normAutofit/>
          </a:bodyPr>
          <a:lstStyle/>
          <a:p>
            <a:pPr algn="ctr"/>
            <a:r>
              <a:rPr lang="en-US" sz="6600"/>
              <a:t>Feature Extraction</a:t>
            </a:r>
          </a:p>
        </p:txBody>
      </p:sp>
      <p:sp>
        <p:nvSpPr>
          <p:cNvPr id="3" name="Slide Number Placeholder 2">
            <a:extLst>
              <a:ext uri="{FF2B5EF4-FFF2-40B4-BE49-F238E27FC236}">
                <a16:creationId xmlns:a16="http://schemas.microsoft.com/office/drawing/2014/main" id="{5709D10D-D580-FCFB-764F-DED2B31C0AA8}"/>
              </a:ext>
            </a:extLst>
          </p:cNvPr>
          <p:cNvSpPr>
            <a:spLocks noGrp="1"/>
          </p:cNvSpPr>
          <p:nvPr>
            <p:ph type="sldNum" sz="quarter" idx="12"/>
          </p:nvPr>
        </p:nvSpPr>
        <p:spPr/>
        <p:txBody>
          <a:bodyPr/>
          <a:lstStyle/>
          <a:p>
            <a:fld id="{D57F1E4F-1CFF-5643-939E-217C01CDF565}" type="slidenum">
              <a:rPr lang="en-US" dirty="0"/>
              <a:pPr/>
              <a:t>15</a:t>
            </a:fld>
            <a:endParaRPr lang="en-US"/>
          </a:p>
        </p:txBody>
      </p:sp>
    </p:spTree>
    <p:extLst>
      <p:ext uri="{BB962C8B-B14F-4D97-AF65-F5344CB8AC3E}">
        <p14:creationId xmlns:p14="http://schemas.microsoft.com/office/powerpoint/2010/main" val="3594721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Features Extraction – Domain Knowledge</a:t>
            </a:r>
          </a:p>
        </p:txBody>
      </p:sp>
      <p:pic>
        <p:nvPicPr>
          <p:cNvPr id="4" name="Content Placeholder 3" descr="Maximum amplitudes per frame shown in the waveform. Source: Velardo 2020b, 18:52.">
            <a:extLst>
              <a:ext uri="{FF2B5EF4-FFF2-40B4-BE49-F238E27FC236}">
                <a16:creationId xmlns:a16="http://schemas.microsoft.com/office/drawing/2014/main" id="{A6831165-B1BA-59B2-B42F-45FCA64D94DA}"/>
              </a:ext>
            </a:extLst>
          </p:cNvPr>
          <p:cNvPicPr>
            <a:picLocks noGrp="1" noChangeAspect="1"/>
          </p:cNvPicPr>
          <p:nvPr>
            <p:ph idx="1"/>
          </p:nvPr>
        </p:nvPicPr>
        <p:blipFill>
          <a:blip r:embed="rId2"/>
          <a:stretch>
            <a:fillRect/>
          </a:stretch>
        </p:blipFill>
        <p:spPr>
          <a:xfrm>
            <a:off x="1189342" y="2272030"/>
            <a:ext cx="4728315" cy="1788085"/>
          </a:xfrm>
        </p:spPr>
      </p:pic>
      <p:sp>
        <p:nvSpPr>
          <p:cNvPr id="5" name="TextBox 4">
            <a:extLst>
              <a:ext uri="{FF2B5EF4-FFF2-40B4-BE49-F238E27FC236}">
                <a16:creationId xmlns:a16="http://schemas.microsoft.com/office/drawing/2014/main" id="{0F4F2A52-C1E0-343E-8550-F599245B915B}"/>
              </a:ext>
            </a:extLst>
          </p:cNvPr>
          <p:cNvSpPr txBox="1"/>
          <p:nvPr/>
        </p:nvSpPr>
        <p:spPr>
          <a:xfrm>
            <a:off x="678493" y="1471808"/>
            <a:ext cx="84947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26262"/>
                </a:solidFill>
              </a:rPr>
              <a:t>Windowing short time frames with overlap, and transform each frame to frequency domain with STFT – Short Time Fourier Transform:</a:t>
            </a:r>
          </a:p>
        </p:txBody>
      </p:sp>
      <p:sp>
        <p:nvSpPr>
          <p:cNvPr id="6" name="TextBox 5">
            <a:extLst>
              <a:ext uri="{FF2B5EF4-FFF2-40B4-BE49-F238E27FC236}">
                <a16:creationId xmlns:a16="http://schemas.microsoft.com/office/drawing/2014/main" id="{4C71A727-839D-128E-E38C-B84DF6A4700B}"/>
              </a:ext>
            </a:extLst>
          </p:cNvPr>
          <p:cNvSpPr txBox="1"/>
          <p:nvPr/>
        </p:nvSpPr>
        <p:spPr>
          <a:xfrm>
            <a:off x="678493" y="4248410"/>
            <a:ext cx="574944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26262"/>
                </a:solidFill>
              </a:rPr>
              <a:t>As a result, we got a spectrogram – a 2-dimentional view of audio, while X-axis is a time frames, and Y-axis is frequency representation of each frame in logarithmic magnitude.</a:t>
            </a:r>
          </a:p>
          <a:p>
            <a:endParaRPr lang="en-US">
              <a:solidFill>
                <a:srgbClr val="626262"/>
              </a:solidFill>
            </a:endParaRPr>
          </a:p>
          <a:p>
            <a:r>
              <a:rPr lang="en-US">
                <a:solidFill>
                  <a:srgbClr val="626262"/>
                </a:solidFill>
              </a:rPr>
              <a:t>A blue curve – is the highest frequency harmonic variating in time – the Spectral Centroid.</a:t>
            </a:r>
          </a:p>
        </p:txBody>
      </p:sp>
      <p:pic>
        <p:nvPicPr>
          <p:cNvPr id="8" name="Picture 7" descr="librosa.pyin — librosa 0.10.2dev documentation">
            <a:extLst>
              <a:ext uri="{FF2B5EF4-FFF2-40B4-BE49-F238E27FC236}">
                <a16:creationId xmlns:a16="http://schemas.microsoft.com/office/drawing/2014/main" id="{79D45332-B4C2-6FD0-4C28-B2F09305C82A}"/>
              </a:ext>
            </a:extLst>
          </p:cNvPr>
          <p:cNvPicPr>
            <a:picLocks noChangeAspect="1"/>
          </p:cNvPicPr>
          <p:nvPr/>
        </p:nvPicPr>
        <p:blipFill>
          <a:blip r:embed="rId3"/>
          <a:stretch>
            <a:fillRect/>
          </a:stretch>
        </p:blipFill>
        <p:spPr>
          <a:xfrm>
            <a:off x="6258839" y="2118464"/>
            <a:ext cx="5655501" cy="4259893"/>
          </a:xfrm>
          <a:prstGeom prst="rect">
            <a:avLst/>
          </a:prstGeom>
        </p:spPr>
      </p:pic>
      <p:sp>
        <p:nvSpPr>
          <p:cNvPr id="3" name="Rectangle 2">
            <a:extLst>
              <a:ext uri="{FF2B5EF4-FFF2-40B4-BE49-F238E27FC236}">
                <a16:creationId xmlns:a16="http://schemas.microsoft.com/office/drawing/2014/main" id="{DB371BE0-D1EE-4D8C-A12C-3520999B00C2}"/>
              </a:ext>
            </a:extLst>
          </p:cNvPr>
          <p:cNvSpPr/>
          <p:nvPr/>
        </p:nvSpPr>
        <p:spPr>
          <a:xfrm flipH="1">
            <a:off x="7181492" y="2332533"/>
            <a:ext cx="192182" cy="3596843"/>
          </a:xfrm>
          <a:prstGeom prst="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A7D4456E-DE13-0B0C-EB33-71DF59630657}"/>
              </a:ext>
            </a:extLst>
          </p:cNvPr>
          <p:cNvSpPr>
            <a:spLocks noGrp="1"/>
          </p:cNvSpPr>
          <p:nvPr>
            <p:ph type="sldNum" sz="quarter" idx="12"/>
          </p:nvPr>
        </p:nvSpPr>
        <p:spPr/>
        <p:txBody>
          <a:bodyPr/>
          <a:lstStyle/>
          <a:p>
            <a:fld id="{D57F1E4F-1CFF-5643-939E-217C01CDF565}" type="slidenum">
              <a:rPr lang="en-US" dirty="0"/>
              <a:pPr/>
              <a:t>16</a:t>
            </a:fld>
            <a:endParaRPr lang="en-US"/>
          </a:p>
        </p:txBody>
      </p:sp>
    </p:spTree>
    <p:extLst>
      <p:ext uri="{BB962C8B-B14F-4D97-AF65-F5344CB8AC3E}">
        <p14:creationId xmlns:p14="http://schemas.microsoft.com/office/powerpoint/2010/main" val="1080867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Features Extraction – Domain Knowledge</a:t>
            </a:r>
          </a:p>
        </p:txBody>
      </p:sp>
      <p:sp>
        <p:nvSpPr>
          <p:cNvPr id="5" name="TextBox 4">
            <a:extLst>
              <a:ext uri="{FF2B5EF4-FFF2-40B4-BE49-F238E27FC236}">
                <a16:creationId xmlns:a16="http://schemas.microsoft.com/office/drawing/2014/main" id="{0F4F2A52-C1E0-343E-8550-F599245B915B}"/>
              </a:ext>
            </a:extLst>
          </p:cNvPr>
          <p:cNvSpPr txBox="1"/>
          <p:nvPr/>
        </p:nvSpPr>
        <p:spPr>
          <a:xfrm>
            <a:off x="678493" y="1471808"/>
            <a:ext cx="849473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626262"/>
                </a:solidFill>
              </a:rPr>
              <a:t>Spectral Leakage:</a:t>
            </a:r>
            <a:r>
              <a:rPr lang="en-US">
                <a:solidFill>
                  <a:srgbClr val="626262"/>
                </a:solidFill>
              </a:rPr>
              <a:t> Frequency content of a signal "leaks" into adjacent frequency bins during spectral analysis, when applying the DFT or FFT to a signal. </a:t>
            </a:r>
            <a:br>
              <a:rPr lang="en-US"/>
            </a:br>
            <a:r>
              <a:rPr lang="en-US">
                <a:solidFill>
                  <a:srgbClr val="626262"/>
                </a:solidFill>
              </a:rPr>
              <a:t>It arises due to the finite length of the signal being analyzed, which introduces discontinuities at the signal boundaries. When a signal is segmented into finite-length windows, the signal appears to have discontinuities at the edges of the window, leading to spectral leakage.</a:t>
            </a:r>
          </a:p>
          <a:p>
            <a:r>
              <a:rPr lang="en-US">
                <a:solidFill>
                  <a:srgbClr val="626262"/>
                </a:solidFill>
              </a:rPr>
              <a:t>Spectral leakage manifests as spreading of spectral energy from the main spectral peak into neighboring frequency bins, which can distort the spectral representation of the signal. </a:t>
            </a:r>
          </a:p>
          <a:p>
            <a:endParaRPr lang="en-US">
              <a:solidFill>
                <a:srgbClr val="626262"/>
              </a:solidFill>
            </a:endParaRPr>
          </a:p>
        </p:txBody>
      </p:sp>
      <p:pic>
        <p:nvPicPr>
          <p:cNvPr id="9" name="Picture 8">
            <a:extLst>
              <a:ext uri="{FF2B5EF4-FFF2-40B4-BE49-F238E27FC236}">
                <a16:creationId xmlns:a16="http://schemas.microsoft.com/office/drawing/2014/main" id="{79D360D0-38B6-7307-6470-3B34165D8EEA}"/>
              </a:ext>
            </a:extLst>
          </p:cNvPr>
          <p:cNvPicPr>
            <a:picLocks noChangeAspect="1"/>
          </p:cNvPicPr>
          <p:nvPr/>
        </p:nvPicPr>
        <p:blipFill>
          <a:blip r:embed="rId2"/>
          <a:stretch>
            <a:fillRect/>
          </a:stretch>
        </p:blipFill>
        <p:spPr>
          <a:xfrm>
            <a:off x="5989178" y="4604615"/>
            <a:ext cx="5049142" cy="1793482"/>
          </a:xfrm>
          <a:prstGeom prst="rect">
            <a:avLst/>
          </a:prstGeom>
        </p:spPr>
      </p:pic>
      <p:pic>
        <p:nvPicPr>
          <p:cNvPr id="12" name="Content Placeholder 11" descr="A graph with lines and text&#10;&#10;Description automatically generated">
            <a:extLst>
              <a:ext uri="{FF2B5EF4-FFF2-40B4-BE49-F238E27FC236}">
                <a16:creationId xmlns:a16="http://schemas.microsoft.com/office/drawing/2014/main" id="{A99D8496-980A-7157-C6DD-CB70FC394B70}"/>
              </a:ext>
            </a:extLst>
          </p:cNvPr>
          <p:cNvPicPr>
            <a:picLocks noGrp="1" noChangeAspect="1"/>
          </p:cNvPicPr>
          <p:nvPr>
            <p:ph idx="1"/>
          </p:nvPr>
        </p:nvPicPr>
        <p:blipFill>
          <a:blip r:embed="rId3"/>
          <a:stretch>
            <a:fillRect/>
          </a:stretch>
        </p:blipFill>
        <p:spPr>
          <a:xfrm>
            <a:off x="677334" y="5245303"/>
            <a:ext cx="5313659" cy="1151028"/>
          </a:xfrm>
        </p:spPr>
      </p:pic>
      <p:sp>
        <p:nvSpPr>
          <p:cNvPr id="3" name="Slide Number Placeholder 2">
            <a:extLst>
              <a:ext uri="{FF2B5EF4-FFF2-40B4-BE49-F238E27FC236}">
                <a16:creationId xmlns:a16="http://schemas.microsoft.com/office/drawing/2014/main" id="{92CCC509-09C4-F038-0BE1-F0FA5CC5A6FB}"/>
              </a:ext>
            </a:extLst>
          </p:cNvPr>
          <p:cNvSpPr>
            <a:spLocks noGrp="1"/>
          </p:cNvSpPr>
          <p:nvPr>
            <p:ph type="sldNum" sz="quarter" idx="12"/>
          </p:nvPr>
        </p:nvSpPr>
        <p:spPr/>
        <p:txBody>
          <a:bodyPr/>
          <a:lstStyle/>
          <a:p>
            <a:fld id="{D57F1E4F-1CFF-5643-939E-217C01CDF565}" type="slidenum">
              <a:rPr lang="en-US" dirty="0"/>
              <a:pPr/>
              <a:t>17</a:t>
            </a:fld>
            <a:endParaRPr lang="en-US"/>
          </a:p>
        </p:txBody>
      </p:sp>
      <p:pic>
        <p:nvPicPr>
          <p:cNvPr id="6" name="Picture 5">
            <a:extLst>
              <a:ext uri="{FF2B5EF4-FFF2-40B4-BE49-F238E27FC236}">
                <a16:creationId xmlns:a16="http://schemas.microsoft.com/office/drawing/2014/main" id="{1DFD06DA-4781-DB5B-0292-E15A1A5B3173}"/>
              </a:ext>
            </a:extLst>
          </p:cNvPr>
          <p:cNvPicPr>
            <a:picLocks noChangeAspect="1"/>
          </p:cNvPicPr>
          <p:nvPr/>
        </p:nvPicPr>
        <p:blipFill>
          <a:blip r:embed="rId4"/>
          <a:stretch>
            <a:fillRect/>
          </a:stretch>
        </p:blipFill>
        <p:spPr>
          <a:xfrm>
            <a:off x="726392" y="4606089"/>
            <a:ext cx="5049141" cy="643968"/>
          </a:xfrm>
          <a:prstGeom prst="rect">
            <a:avLst/>
          </a:prstGeom>
        </p:spPr>
      </p:pic>
    </p:spTree>
    <p:extLst>
      <p:ext uri="{BB962C8B-B14F-4D97-AF65-F5344CB8AC3E}">
        <p14:creationId xmlns:p14="http://schemas.microsoft.com/office/powerpoint/2010/main" val="3929595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Features Extraction – Domain Knowledge</a:t>
            </a:r>
          </a:p>
        </p:txBody>
      </p:sp>
      <p:pic>
        <p:nvPicPr>
          <p:cNvPr id="3" name="Picture 2" descr="A logo with a face and text&#10;&#10;Description automatically generated">
            <a:extLst>
              <a:ext uri="{FF2B5EF4-FFF2-40B4-BE49-F238E27FC236}">
                <a16:creationId xmlns:a16="http://schemas.microsoft.com/office/drawing/2014/main" id="{47ABDEBF-8006-FAE4-6A08-959B24B01611}"/>
              </a:ext>
            </a:extLst>
          </p:cNvPr>
          <p:cNvPicPr>
            <a:picLocks noChangeAspect="1"/>
          </p:cNvPicPr>
          <p:nvPr/>
        </p:nvPicPr>
        <p:blipFill>
          <a:blip r:embed="rId2"/>
          <a:stretch>
            <a:fillRect/>
          </a:stretch>
        </p:blipFill>
        <p:spPr>
          <a:xfrm>
            <a:off x="9267760" y="436324"/>
            <a:ext cx="2508207" cy="1037573"/>
          </a:xfrm>
          <a:prstGeom prst="rect">
            <a:avLst/>
          </a:prstGeom>
        </p:spPr>
      </p:pic>
      <p:sp>
        <p:nvSpPr>
          <p:cNvPr id="9" name="Content Placeholder 8">
            <a:extLst>
              <a:ext uri="{FF2B5EF4-FFF2-40B4-BE49-F238E27FC236}">
                <a16:creationId xmlns:a16="http://schemas.microsoft.com/office/drawing/2014/main" id="{2C4EE4D8-BFB9-0975-5D45-0E5BE9A5FF40}"/>
              </a:ext>
            </a:extLst>
          </p:cNvPr>
          <p:cNvSpPr>
            <a:spLocks noGrp="1"/>
          </p:cNvSpPr>
          <p:nvPr>
            <p:ph idx="1"/>
          </p:nvPr>
        </p:nvSpPr>
        <p:spPr>
          <a:xfrm>
            <a:off x="677334" y="1805686"/>
            <a:ext cx="5005873" cy="4893291"/>
          </a:xfrm>
        </p:spPr>
        <p:txBody>
          <a:bodyPr vert="horz" lIns="91440" tIns="45720" rIns="91440" bIns="45720" rtlCol="0" anchor="t">
            <a:normAutofit/>
          </a:bodyPr>
          <a:lstStyle/>
          <a:p>
            <a:pPr>
              <a:buFont typeface="Wingdings" charset="2"/>
              <a:buChar char="Ø"/>
            </a:pPr>
            <a:r>
              <a:rPr lang="en-US">
                <a:solidFill>
                  <a:srgbClr val="626262"/>
                </a:solidFill>
              </a:rPr>
              <a:t>We use </a:t>
            </a:r>
            <a:r>
              <a:rPr lang="en-US" b="1" err="1">
                <a:solidFill>
                  <a:srgbClr val="626262"/>
                </a:solidFill>
              </a:rPr>
              <a:t>Librosa</a:t>
            </a:r>
            <a:r>
              <a:rPr lang="en-US" b="1">
                <a:solidFill>
                  <a:srgbClr val="626262"/>
                </a:solidFill>
              </a:rPr>
              <a:t> </a:t>
            </a:r>
            <a:r>
              <a:rPr lang="en-US">
                <a:solidFill>
                  <a:srgbClr val="626262"/>
                </a:solidFill>
              </a:rPr>
              <a:t>library for audio processing.</a:t>
            </a:r>
            <a:endParaRPr lang="en-US"/>
          </a:p>
          <a:p>
            <a:pPr>
              <a:buFont typeface="Wingdings" charset="2"/>
              <a:buChar char="Ø"/>
            </a:pPr>
            <a:r>
              <a:rPr lang="en-US" b="1">
                <a:solidFill>
                  <a:srgbClr val="626262"/>
                </a:solidFill>
              </a:rPr>
              <a:t>Main features</a:t>
            </a:r>
            <a:r>
              <a:rPr lang="en-US">
                <a:solidFill>
                  <a:srgbClr val="626262"/>
                </a:solidFill>
              </a:rPr>
              <a:t>:</a:t>
            </a:r>
          </a:p>
          <a:p>
            <a:pPr marL="457200" lvl="1" indent="0">
              <a:buNone/>
            </a:pPr>
            <a:r>
              <a:rPr lang="en-US">
                <a:solidFill>
                  <a:srgbClr val="626262"/>
                </a:solidFill>
              </a:rPr>
              <a:t>RMS, ZCR, Mel-spectrogram, MFCC, Spectral Centroid, Spectral Bandwidth, Spectral Co</a:t>
            </a:r>
            <a:r>
              <a:rPr lang="en-US" sz="1800">
                <a:solidFill>
                  <a:srgbClr val="626262"/>
                </a:solidFill>
              </a:rPr>
              <a:t>nt</a:t>
            </a:r>
            <a:r>
              <a:rPr lang="en-US">
                <a:solidFill>
                  <a:srgbClr val="626262"/>
                </a:solidFill>
              </a:rPr>
              <a:t>rast, Spectral Rolloff</a:t>
            </a:r>
          </a:p>
          <a:p>
            <a:pPr>
              <a:buFont typeface="Wingdings" charset="2"/>
              <a:buChar char="Ø"/>
            </a:pPr>
            <a:r>
              <a:rPr lang="en-US" b="1">
                <a:solidFill>
                  <a:srgbClr val="626262"/>
                </a:solidFill>
              </a:rPr>
              <a:t>Delta features</a:t>
            </a:r>
            <a:r>
              <a:rPr lang="en-US">
                <a:solidFill>
                  <a:srgbClr val="626262"/>
                </a:solidFill>
              </a:rPr>
              <a:t>:</a:t>
            </a:r>
          </a:p>
          <a:p>
            <a:pPr marL="457200" lvl="1" indent="0">
              <a:buNone/>
            </a:pPr>
            <a:r>
              <a:rPr lang="en-US">
                <a:solidFill>
                  <a:srgbClr val="626262"/>
                </a:solidFill>
              </a:rPr>
              <a:t>Delta, Delta-delta of all of features above</a:t>
            </a:r>
          </a:p>
          <a:p>
            <a:pPr>
              <a:buFont typeface="Wingdings" charset="2"/>
              <a:buChar char="Ø"/>
            </a:pPr>
            <a:r>
              <a:rPr lang="en-US" b="1">
                <a:solidFill>
                  <a:srgbClr val="626262"/>
                </a:solidFill>
              </a:rPr>
              <a:t>Statistical features</a:t>
            </a:r>
            <a:r>
              <a:rPr lang="en-US">
                <a:solidFill>
                  <a:srgbClr val="626262"/>
                </a:solidFill>
              </a:rPr>
              <a:t>:</a:t>
            </a:r>
          </a:p>
          <a:p>
            <a:pPr marL="457200" lvl="1" indent="0">
              <a:buNone/>
            </a:pPr>
            <a:r>
              <a:rPr lang="en-US">
                <a:solidFill>
                  <a:srgbClr val="626262"/>
                </a:solidFill>
              </a:rPr>
              <a:t>Mean, Variance, Sum, Min, Max, Argmax of all of features above</a:t>
            </a:r>
          </a:p>
          <a:p>
            <a:pPr>
              <a:buFont typeface="Wingdings" charset="2"/>
              <a:buChar char="Ø"/>
            </a:pPr>
            <a:r>
              <a:rPr lang="en-US" b="1">
                <a:solidFill>
                  <a:srgbClr val="626262"/>
                </a:solidFill>
              </a:rPr>
              <a:t>Selected Features:</a:t>
            </a:r>
          </a:p>
          <a:p>
            <a:pPr marL="457200" lvl="1" indent="0">
              <a:buNone/>
            </a:pPr>
            <a:r>
              <a:rPr lang="en-US" sz="1800" b="1">
                <a:solidFill>
                  <a:srgbClr val="626262"/>
                </a:solidFill>
              </a:rPr>
              <a:t>Mean, Min, Max of MFCC features</a:t>
            </a:r>
          </a:p>
          <a:p>
            <a:pPr lvl="1">
              <a:buFont typeface="Wingdings" charset="2"/>
              <a:buChar char="Ø"/>
            </a:pPr>
            <a:endParaRPr lang="en-US">
              <a:solidFill>
                <a:srgbClr val="626262"/>
              </a:solidFill>
            </a:endParaRPr>
          </a:p>
        </p:txBody>
      </p:sp>
      <p:pic>
        <p:nvPicPr>
          <p:cNvPr id="11" name="Picture 10" descr="A close-up of a graph&#10;&#10;Description automatically generated">
            <a:extLst>
              <a:ext uri="{FF2B5EF4-FFF2-40B4-BE49-F238E27FC236}">
                <a16:creationId xmlns:a16="http://schemas.microsoft.com/office/drawing/2014/main" id="{9B23A172-39C6-A69F-8B91-90039B8031EA}"/>
              </a:ext>
            </a:extLst>
          </p:cNvPr>
          <p:cNvPicPr>
            <a:picLocks noChangeAspect="1"/>
          </p:cNvPicPr>
          <p:nvPr/>
        </p:nvPicPr>
        <p:blipFill>
          <a:blip r:embed="rId3"/>
          <a:stretch>
            <a:fillRect/>
          </a:stretch>
        </p:blipFill>
        <p:spPr>
          <a:xfrm>
            <a:off x="5678466" y="1800616"/>
            <a:ext cx="6096000" cy="4572000"/>
          </a:xfrm>
          <a:prstGeom prst="rect">
            <a:avLst/>
          </a:prstGeom>
        </p:spPr>
      </p:pic>
      <p:sp>
        <p:nvSpPr>
          <p:cNvPr id="4" name="Slide Number Placeholder 3">
            <a:extLst>
              <a:ext uri="{FF2B5EF4-FFF2-40B4-BE49-F238E27FC236}">
                <a16:creationId xmlns:a16="http://schemas.microsoft.com/office/drawing/2014/main" id="{41A85130-76BB-07FC-923E-C813809008F4}"/>
              </a:ext>
            </a:extLst>
          </p:cNvPr>
          <p:cNvSpPr>
            <a:spLocks noGrp="1"/>
          </p:cNvSpPr>
          <p:nvPr>
            <p:ph type="sldNum" sz="quarter" idx="12"/>
          </p:nvPr>
        </p:nvSpPr>
        <p:spPr/>
        <p:txBody>
          <a:bodyPr/>
          <a:lstStyle/>
          <a:p>
            <a:fld id="{D57F1E4F-1CFF-5643-939E-217C01CDF565}" type="slidenum">
              <a:rPr lang="en-US" dirty="0"/>
              <a:pPr/>
              <a:t>18</a:t>
            </a:fld>
            <a:endParaRPr lang="en-US"/>
          </a:p>
        </p:txBody>
      </p:sp>
    </p:spTree>
    <p:extLst>
      <p:ext uri="{BB962C8B-B14F-4D97-AF65-F5344CB8AC3E}">
        <p14:creationId xmlns:p14="http://schemas.microsoft.com/office/powerpoint/2010/main" val="2288792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Features Extraction – Domain Knowledge</a:t>
            </a:r>
          </a:p>
        </p:txBody>
      </p:sp>
      <p:sp>
        <p:nvSpPr>
          <p:cNvPr id="9" name="Content Placeholder 8">
            <a:extLst>
              <a:ext uri="{FF2B5EF4-FFF2-40B4-BE49-F238E27FC236}">
                <a16:creationId xmlns:a16="http://schemas.microsoft.com/office/drawing/2014/main" id="{2C4EE4D8-BFB9-0975-5D45-0E5BE9A5FF40}"/>
              </a:ext>
            </a:extLst>
          </p:cNvPr>
          <p:cNvSpPr>
            <a:spLocks noGrp="1"/>
          </p:cNvSpPr>
          <p:nvPr>
            <p:ph idx="1"/>
          </p:nvPr>
        </p:nvSpPr>
        <p:spPr>
          <a:xfrm>
            <a:off x="677334" y="1805686"/>
            <a:ext cx="5402031" cy="3611422"/>
          </a:xfrm>
        </p:spPr>
        <p:txBody>
          <a:bodyPr vert="horz" lIns="91440" tIns="45720" rIns="91440" bIns="45720" rtlCol="0" anchor="t">
            <a:normAutofit/>
          </a:bodyPr>
          <a:lstStyle/>
          <a:p>
            <a:pPr>
              <a:buFont typeface="Wingdings" charset="2"/>
              <a:buChar char="Ø"/>
            </a:pPr>
            <a:r>
              <a:rPr lang="en-US" dirty="0">
                <a:solidFill>
                  <a:srgbClr val="626262"/>
                </a:solidFill>
              </a:rPr>
              <a:t>A single is given in time domain, we use </a:t>
            </a:r>
            <a:r>
              <a:rPr lang="en-US" b="1" dirty="0" err="1">
                <a:solidFill>
                  <a:srgbClr val="626262"/>
                </a:solidFill>
              </a:rPr>
              <a:t>Librosa</a:t>
            </a:r>
            <a:r>
              <a:rPr lang="en-US" b="1" dirty="0">
                <a:solidFill>
                  <a:srgbClr val="626262"/>
                </a:solidFill>
              </a:rPr>
              <a:t> </a:t>
            </a:r>
            <a:r>
              <a:rPr lang="en-US" dirty="0">
                <a:solidFill>
                  <a:srgbClr val="626262"/>
                </a:solidFill>
              </a:rPr>
              <a:t>library methods to extract features in the frequency domain. </a:t>
            </a:r>
            <a:endParaRPr lang="en-US" dirty="0"/>
          </a:p>
          <a:p>
            <a:pPr>
              <a:buFont typeface="Wingdings" charset="2"/>
              <a:buChar char="Ø"/>
            </a:pPr>
            <a:r>
              <a:rPr lang="en-US">
                <a:solidFill>
                  <a:srgbClr val="626262"/>
                </a:solidFill>
              </a:rPr>
              <a:t>We divide each signal into small intervals/windows and execute those transformations on each window individually. </a:t>
            </a:r>
          </a:p>
          <a:p>
            <a:pPr>
              <a:buFont typeface="Wingdings" charset="2"/>
              <a:buChar char="Ø"/>
            </a:pPr>
            <a:r>
              <a:rPr lang="en-US">
                <a:solidFill>
                  <a:srgbClr val="626262"/>
                </a:solidFill>
              </a:rPr>
              <a:t>Eventually, we use </a:t>
            </a:r>
            <a:r>
              <a:rPr lang="en-US" b="1">
                <a:solidFill>
                  <a:srgbClr val="626262"/>
                </a:solidFill>
              </a:rPr>
              <a:t>mean</a:t>
            </a:r>
            <a:r>
              <a:rPr lang="en-US">
                <a:solidFill>
                  <a:srgbClr val="626262"/>
                </a:solidFill>
              </a:rPr>
              <a:t>, </a:t>
            </a:r>
            <a:r>
              <a:rPr lang="en-US" b="1">
                <a:solidFill>
                  <a:srgbClr val="626262"/>
                </a:solidFill>
              </a:rPr>
              <a:t>min</a:t>
            </a:r>
            <a:r>
              <a:rPr lang="en-US">
                <a:solidFill>
                  <a:srgbClr val="626262"/>
                </a:solidFill>
              </a:rPr>
              <a:t>, </a:t>
            </a:r>
            <a:r>
              <a:rPr lang="en-US" b="1">
                <a:solidFill>
                  <a:srgbClr val="626262"/>
                </a:solidFill>
              </a:rPr>
              <a:t>max </a:t>
            </a:r>
            <a:r>
              <a:rPr lang="en-US">
                <a:solidFill>
                  <a:srgbClr val="626262"/>
                </a:solidFill>
              </a:rPr>
              <a:t>on all the windows of the same signals to reduce the number of total features.</a:t>
            </a:r>
          </a:p>
        </p:txBody>
      </p:sp>
      <p:sp>
        <p:nvSpPr>
          <p:cNvPr id="5" name="Slide Number Placeholder 4">
            <a:extLst>
              <a:ext uri="{FF2B5EF4-FFF2-40B4-BE49-F238E27FC236}">
                <a16:creationId xmlns:a16="http://schemas.microsoft.com/office/drawing/2014/main" id="{FF734EAF-5A88-FB68-9786-190522C32370}"/>
              </a:ext>
            </a:extLst>
          </p:cNvPr>
          <p:cNvSpPr>
            <a:spLocks noGrp="1"/>
          </p:cNvSpPr>
          <p:nvPr>
            <p:ph type="sldNum" sz="quarter" idx="12"/>
          </p:nvPr>
        </p:nvSpPr>
        <p:spPr/>
        <p:txBody>
          <a:bodyPr/>
          <a:lstStyle/>
          <a:p>
            <a:fld id="{D57F1E4F-1CFF-5643-939E-217C01CDF565}" type="slidenum">
              <a:rPr lang="en-US" dirty="0"/>
              <a:pPr/>
              <a:t>19</a:t>
            </a:fld>
            <a:endParaRPr lang="en-US"/>
          </a:p>
        </p:txBody>
      </p:sp>
      <p:pic>
        <p:nvPicPr>
          <p:cNvPr id="8" name="Picture 7">
            <a:extLst>
              <a:ext uri="{FF2B5EF4-FFF2-40B4-BE49-F238E27FC236}">
                <a16:creationId xmlns:a16="http://schemas.microsoft.com/office/drawing/2014/main" id="{20F52B26-E7F5-640E-D749-D153D06658A7}"/>
              </a:ext>
            </a:extLst>
          </p:cNvPr>
          <p:cNvPicPr>
            <a:picLocks noChangeAspect="1"/>
          </p:cNvPicPr>
          <p:nvPr/>
        </p:nvPicPr>
        <p:blipFill>
          <a:blip r:embed="rId2"/>
          <a:stretch>
            <a:fillRect/>
          </a:stretch>
        </p:blipFill>
        <p:spPr>
          <a:xfrm>
            <a:off x="6495828" y="1805433"/>
            <a:ext cx="4081419" cy="4618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6840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The Problem</a:t>
            </a:r>
          </a:p>
        </p:txBody>
      </p:sp>
      <p:sp>
        <p:nvSpPr>
          <p:cNvPr id="3" name="Content Placeholder 2"/>
          <p:cNvSpPr>
            <a:spLocks noGrp="1"/>
          </p:cNvSpPr>
          <p:nvPr>
            <p:ph idx="1"/>
          </p:nvPr>
        </p:nvSpPr>
        <p:spPr>
          <a:xfrm>
            <a:off x="677333" y="1293341"/>
            <a:ext cx="8820893" cy="5165124"/>
          </a:xfrm>
        </p:spPr>
        <p:txBody>
          <a:bodyPr vert="horz" lIns="91440" tIns="45720" rIns="91440" bIns="45720" rtlCol="0" anchor="t">
            <a:normAutofit/>
          </a:bodyPr>
          <a:lstStyle/>
          <a:p>
            <a:pPr marL="0" indent="0">
              <a:buNone/>
            </a:pPr>
            <a:endParaRPr lang="en-US" b="1"/>
          </a:p>
          <a:p>
            <a:pPr marL="0" indent="0">
              <a:buNone/>
            </a:pPr>
            <a:r>
              <a:rPr lang="en-US" b="1">
                <a:solidFill>
                  <a:srgbClr val="626262"/>
                </a:solidFill>
              </a:rPr>
              <a:t>Motivation:</a:t>
            </a:r>
          </a:p>
          <a:p>
            <a:pPr>
              <a:buFont typeface="Wingdings" charset="2"/>
              <a:buChar char="Ø"/>
            </a:pPr>
            <a:r>
              <a:rPr lang="en-US">
                <a:solidFill>
                  <a:srgbClr val="626262"/>
                </a:solidFill>
              </a:rPr>
              <a:t>As human beings speech is amongst the most natural way to express ourselves. We depend so much on it that we recognize its importance when resorting to other communication forms like emails and text messages where we often use </a:t>
            </a:r>
            <a:r>
              <a:rPr lang="en-US" err="1">
                <a:solidFill>
                  <a:srgbClr val="626262"/>
                </a:solidFill>
              </a:rPr>
              <a:t>emojis</a:t>
            </a:r>
            <a:r>
              <a:rPr lang="en-US">
                <a:solidFill>
                  <a:srgbClr val="626262"/>
                </a:solidFill>
              </a:rPr>
              <a:t> to express the emotions associated with the messages. As emotions play a vital role in communication, the detection and analysis of the same is of vital importance in today’s digital world of remote communication.</a:t>
            </a:r>
          </a:p>
          <a:p>
            <a:pPr marL="0" indent="0">
              <a:buNone/>
            </a:pPr>
            <a:r>
              <a:rPr lang="en-US" b="1">
                <a:solidFill>
                  <a:srgbClr val="626262"/>
                </a:solidFill>
              </a:rPr>
              <a:t>Problem:</a:t>
            </a:r>
          </a:p>
          <a:p>
            <a:pPr>
              <a:buFont typeface="Wingdings" charset="2"/>
              <a:buChar char="Ø"/>
            </a:pPr>
            <a:r>
              <a:rPr lang="en-US">
                <a:solidFill>
                  <a:srgbClr val="626262"/>
                </a:solidFill>
              </a:rPr>
              <a:t>Most humans have the natural abilities to recognize emotions from speech, but the problem is that in today’s digital world we need computers to do that job for us for many reasons. Human machine interaction is widely used nowadays in many applications. One of the medium of interaction is speech. Emotion can play an important role in decision making. If emotion can be recognized properly from speech then system can act accordingly.</a:t>
            </a:r>
          </a:p>
        </p:txBody>
      </p:sp>
      <p:pic>
        <p:nvPicPr>
          <p:cNvPr id="7" name="Picture 6"/>
          <p:cNvPicPr>
            <a:picLocks noChangeAspect="1"/>
          </p:cNvPicPr>
          <p:nvPr/>
        </p:nvPicPr>
        <p:blipFill>
          <a:blip r:embed="rId2"/>
          <a:stretch>
            <a:fillRect/>
          </a:stretch>
        </p:blipFill>
        <p:spPr>
          <a:xfrm>
            <a:off x="4545991" y="837428"/>
            <a:ext cx="2540872" cy="776030"/>
          </a:xfrm>
          <a:prstGeom prst="rect">
            <a:avLst/>
          </a:prstGeom>
        </p:spPr>
      </p:pic>
      <p:pic>
        <p:nvPicPr>
          <p:cNvPr id="2054" name="Picture 6" descr="‪Speech Emotion Recognition- Part 1 | by ANKIT KUMAR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551" y="563456"/>
            <a:ext cx="3457575" cy="1323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7B7B16-F6DB-F546-FD86-3BCA1382DA02}"/>
              </a:ext>
            </a:extLst>
          </p:cNvPr>
          <p:cNvSpPr>
            <a:spLocks noGrp="1"/>
          </p:cNvSpPr>
          <p:nvPr>
            <p:ph type="sldNum" sz="quarter" idx="12"/>
          </p:nvPr>
        </p:nvSpPr>
        <p:spPr/>
        <p:txBody>
          <a:bodyPr/>
          <a:lstStyle/>
          <a:p>
            <a:fld id="{D57F1E4F-1CFF-5643-939E-217C01CDF565}" type="slidenum">
              <a:rPr lang="en-US" dirty="0"/>
              <a:pPr/>
              <a:t>2</a:t>
            </a:fld>
            <a:endParaRPr lang="en-US"/>
          </a:p>
        </p:txBody>
      </p:sp>
    </p:spTree>
    <p:extLst>
      <p:ext uri="{BB962C8B-B14F-4D97-AF65-F5344CB8AC3E}">
        <p14:creationId xmlns:p14="http://schemas.microsoft.com/office/powerpoint/2010/main" val="3155234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 Extraction - MiniRocket</a:t>
            </a:r>
          </a:p>
        </p:txBody>
      </p:sp>
      <p:sp>
        <p:nvSpPr>
          <p:cNvPr id="3" name="Content Placeholder 2"/>
          <p:cNvSpPr>
            <a:spLocks noGrp="1"/>
          </p:cNvSpPr>
          <p:nvPr>
            <p:ph idx="1"/>
          </p:nvPr>
        </p:nvSpPr>
        <p:spPr>
          <a:xfrm>
            <a:off x="677333" y="1293341"/>
            <a:ext cx="8820893" cy="5165124"/>
          </a:xfrm>
        </p:spPr>
        <p:txBody>
          <a:bodyPr vert="horz" lIns="91440" tIns="45720" rIns="91440" bIns="45720" rtlCol="0" anchor="t">
            <a:normAutofit/>
          </a:bodyPr>
          <a:lstStyle/>
          <a:p>
            <a:pPr>
              <a:buFont typeface="Wingdings" charset="2"/>
              <a:buChar char="Ø"/>
            </a:pPr>
            <a:r>
              <a:rPr lang="en-US">
                <a:solidFill>
                  <a:srgbClr val="626262"/>
                </a:solidFill>
              </a:rPr>
              <a:t>ROCKET- transforming input time series using random convolutional kernels and using the transformed features to train a linear classifier. </a:t>
            </a:r>
            <a:endParaRPr lang="en-US"/>
          </a:p>
          <a:p>
            <a:pPr>
              <a:buFont typeface="Wingdings" charset="2"/>
              <a:buChar char="Ø"/>
            </a:pPr>
            <a:r>
              <a:rPr lang="en-US">
                <a:solidFill>
                  <a:srgbClr val="626262"/>
                </a:solidFill>
              </a:rPr>
              <a:t>MINIROCKET– a much faster, less random version of ROCKET.</a:t>
            </a:r>
          </a:p>
          <a:p>
            <a:pPr>
              <a:buFont typeface="Wingdings" charset="2"/>
              <a:buChar char="Ø"/>
            </a:pPr>
            <a:r>
              <a:rPr lang="en-US">
                <a:solidFill>
                  <a:srgbClr val="626262"/>
                </a:solidFill>
              </a:rPr>
              <a:t>ELEMENTS:</a:t>
            </a:r>
          </a:p>
          <a:p>
            <a:pPr lvl="1">
              <a:buFont typeface="Courier New" charset="2"/>
              <a:buChar char="o"/>
            </a:pPr>
            <a:r>
              <a:rPr lang="en-US" sz="1800">
                <a:solidFill>
                  <a:srgbClr val="626262"/>
                </a:solidFill>
              </a:rPr>
              <a:t>Kernels of fixed length of 9, consisting of fixed weights of 𝛼 = −1 and 𝛽 = 2. Kernel total weight is 0. Thus, there are 84 possible kernels.</a:t>
            </a:r>
          </a:p>
          <a:p>
            <a:pPr lvl="1">
              <a:buFont typeface="Courier New" charset="2"/>
              <a:buChar char="o"/>
            </a:pPr>
            <a:r>
              <a:rPr lang="en-US" sz="1800">
                <a:solidFill>
                  <a:srgbClr val="626262"/>
                </a:solidFill>
              </a:rPr>
              <a:t>PPV - proportion of positive values </a:t>
            </a:r>
          </a:p>
          <a:p>
            <a:pPr lvl="1">
              <a:buFont typeface="Courier New" charset="2"/>
              <a:buChar char="o"/>
            </a:pPr>
            <a:endParaRPr lang="en-US" sz="1800">
              <a:solidFill>
                <a:srgbClr val="626262"/>
              </a:solidFill>
            </a:endParaRPr>
          </a:p>
          <a:p>
            <a:pPr lvl="1">
              <a:buFont typeface="Courier New" charset="2"/>
              <a:buChar char="o"/>
            </a:pPr>
            <a:endParaRPr lang="en-US" sz="1800">
              <a:solidFill>
                <a:srgbClr val="626262"/>
              </a:solidFill>
            </a:endParaRPr>
          </a:p>
          <a:p>
            <a:pPr lvl="1">
              <a:buFont typeface="Courier New" charset="2"/>
              <a:buChar char="o"/>
            </a:pPr>
            <a:r>
              <a:rPr lang="en-US" sz="1800">
                <a:solidFill>
                  <a:srgbClr val="626262"/>
                </a:solidFill>
              </a:rPr>
              <a:t>Dilation - Dilation is used to ‘spread’ a kernel over the input.</a:t>
            </a:r>
          </a:p>
          <a:p>
            <a:pPr lvl="1">
              <a:buFont typeface="Courier New" charset="2"/>
              <a:buChar char="o"/>
            </a:pPr>
            <a:endParaRPr lang="en-US">
              <a:solidFill>
                <a:srgbClr val="404040"/>
              </a:solidFill>
              <a:ea typeface="+mn-lt"/>
              <a:cs typeface="+mn-lt"/>
            </a:endParaRPr>
          </a:p>
          <a:p>
            <a:pPr lvl="1">
              <a:buFont typeface="Courier New" charset="2"/>
              <a:buChar char="o"/>
            </a:pPr>
            <a:endParaRPr lang="en-US">
              <a:solidFill>
                <a:srgbClr val="404040"/>
              </a:solidFill>
            </a:endParaRPr>
          </a:p>
          <a:p>
            <a:pPr lvl="1">
              <a:buFont typeface="Courier New" charset="2"/>
              <a:buChar char="o"/>
            </a:pPr>
            <a:endParaRPr lang="en-US">
              <a:solidFill>
                <a:srgbClr val="626262"/>
              </a:solidFill>
            </a:endParaRPr>
          </a:p>
          <a:p>
            <a:pPr lvl="1">
              <a:buFont typeface="Courier New" charset="2"/>
              <a:buChar char="o"/>
            </a:pPr>
            <a:endParaRPr lang="en-US">
              <a:solidFill>
                <a:srgbClr val="626262"/>
              </a:solidFill>
            </a:endParaRPr>
          </a:p>
          <a:p>
            <a:pPr marL="0" indent="0">
              <a:buNone/>
            </a:pPr>
            <a:endParaRPr lang="en-US">
              <a:solidFill>
                <a:srgbClr val="626262"/>
              </a:solidFill>
            </a:endParaRPr>
          </a:p>
        </p:txBody>
      </p:sp>
      <p:sp>
        <p:nvSpPr>
          <p:cNvPr id="5" name="Slide Number Placeholder 4">
            <a:extLst>
              <a:ext uri="{FF2B5EF4-FFF2-40B4-BE49-F238E27FC236}">
                <a16:creationId xmlns:a16="http://schemas.microsoft.com/office/drawing/2014/main" id="{EA8DA7FB-3537-912E-D588-24393A95EA97}"/>
              </a:ext>
            </a:extLst>
          </p:cNvPr>
          <p:cNvSpPr>
            <a:spLocks noGrp="1"/>
          </p:cNvSpPr>
          <p:nvPr>
            <p:ph type="sldNum" sz="quarter" idx="12"/>
          </p:nvPr>
        </p:nvSpPr>
        <p:spPr/>
        <p:txBody>
          <a:bodyPr/>
          <a:lstStyle/>
          <a:p>
            <a:fld id="{D57F1E4F-1CFF-5643-939E-217C01CDF565}" type="slidenum">
              <a:rPr lang="en-US" dirty="0"/>
              <a:pPr/>
              <a:t>20</a:t>
            </a:fld>
            <a:endParaRPr lang="en-US"/>
          </a:p>
        </p:txBody>
      </p:sp>
      <p:pic>
        <p:nvPicPr>
          <p:cNvPr id="6" name="Picture 5">
            <a:extLst>
              <a:ext uri="{FF2B5EF4-FFF2-40B4-BE49-F238E27FC236}">
                <a16:creationId xmlns:a16="http://schemas.microsoft.com/office/drawing/2014/main" id="{1EAA257C-1B8B-43AF-4C4F-507FDFE0A563}"/>
              </a:ext>
            </a:extLst>
          </p:cNvPr>
          <p:cNvPicPr>
            <a:picLocks noChangeAspect="1"/>
          </p:cNvPicPr>
          <p:nvPr/>
        </p:nvPicPr>
        <p:blipFill>
          <a:blip r:embed="rId2"/>
          <a:stretch>
            <a:fillRect/>
          </a:stretch>
        </p:blipFill>
        <p:spPr>
          <a:xfrm>
            <a:off x="1659835" y="3997395"/>
            <a:ext cx="5731566" cy="387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3043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 Extraction - </a:t>
            </a:r>
            <a:r>
              <a:rPr lang="en-US" err="1"/>
              <a:t>MiniRocket</a:t>
            </a:r>
          </a:p>
        </p:txBody>
      </p:sp>
      <p:sp>
        <p:nvSpPr>
          <p:cNvPr id="3" name="Content Placeholder 2"/>
          <p:cNvSpPr>
            <a:spLocks noGrp="1"/>
          </p:cNvSpPr>
          <p:nvPr>
            <p:ph idx="1"/>
          </p:nvPr>
        </p:nvSpPr>
        <p:spPr>
          <a:xfrm>
            <a:off x="677333" y="1565483"/>
            <a:ext cx="8820893" cy="4892982"/>
          </a:xfrm>
        </p:spPr>
        <p:txBody>
          <a:bodyPr vert="horz" lIns="91440" tIns="45720" rIns="91440" bIns="45720" rtlCol="0" anchor="t">
            <a:normAutofit/>
          </a:bodyPr>
          <a:lstStyle/>
          <a:p>
            <a:pPr>
              <a:buFont typeface="Wingdings" charset="2"/>
              <a:buChar char="Ø"/>
            </a:pPr>
            <a:r>
              <a:rPr lang="en-US">
                <a:solidFill>
                  <a:srgbClr val="626262"/>
                </a:solidFill>
              </a:rPr>
              <a:t>PPV</a:t>
            </a:r>
            <a:endParaRPr lang="en-US"/>
          </a:p>
          <a:p>
            <a:pPr>
              <a:buFont typeface="Wingdings" charset="2"/>
              <a:buChar char="Ø"/>
            </a:pPr>
            <a:r>
              <a:rPr lang="en-US">
                <a:solidFill>
                  <a:srgbClr val="626262"/>
                </a:solidFill>
              </a:rPr>
              <a:t>We used ~10k Kernels on our input.</a:t>
            </a:r>
          </a:p>
          <a:p>
            <a:pPr>
              <a:buFont typeface="Wingdings" charset="2"/>
              <a:buChar char="Ø"/>
            </a:pPr>
            <a:r>
              <a:rPr lang="en-US">
                <a:solidFill>
                  <a:srgbClr val="626262"/>
                </a:solidFill>
              </a:rPr>
              <a:t>It resulted in about ~10K features.</a:t>
            </a:r>
          </a:p>
        </p:txBody>
      </p:sp>
      <p:pic>
        <p:nvPicPr>
          <p:cNvPr id="5" name="Picture 4" descr="A graph of a function&#10;&#10;Description automatically generated">
            <a:extLst>
              <a:ext uri="{FF2B5EF4-FFF2-40B4-BE49-F238E27FC236}">
                <a16:creationId xmlns:a16="http://schemas.microsoft.com/office/drawing/2014/main" id="{631AE075-6AC8-9267-9C2C-D8C0522FB17A}"/>
              </a:ext>
            </a:extLst>
          </p:cNvPr>
          <p:cNvPicPr>
            <a:picLocks noChangeAspect="1"/>
          </p:cNvPicPr>
          <p:nvPr/>
        </p:nvPicPr>
        <p:blipFill>
          <a:blip r:embed="rId2"/>
          <a:stretch>
            <a:fillRect/>
          </a:stretch>
        </p:blipFill>
        <p:spPr>
          <a:xfrm>
            <a:off x="5217102" y="2584306"/>
            <a:ext cx="3662796" cy="3871480"/>
          </a:xfrm>
          <a:prstGeom prst="rect">
            <a:avLst/>
          </a:prstGeom>
        </p:spPr>
      </p:pic>
      <p:sp>
        <p:nvSpPr>
          <p:cNvPr id="4" name="Slide Number Placeholder 3">
            <a:extLst>
              <a:ext uri="{FF2B5EF4-FFF2-40B4-BE49-F238E27FC236}">
                <a16:creationId xmlns:a16="http://schemas.microsoft.com/office/drawing/2014/main" id="{B1F84E5A-B0A1-E183-3C01-70930504BA00}"/>
              </a:ext>
            </a:extLst>
          </p:cNvPr>
          <p:cNvSpPr>
            <a:spLocks noGrp="1"/>
          </p:cNvSpPr>
          <p:nvPr>
            <p:ph type="sldNum" sz="quarter" idx="12"/>
          </p:nvPr>
        </p:nvSpPr>
        <p:spPr/>
        <p:txBody>
          <a:bodyPr/>
          <a:lstStyle/>
          <a:p>
            <a:fld id="{D57F1E4F-1CFF-5643-939E-217C01CDF565}" type="slidenum">
              <a:rPr lang="en-US" dirty="0"/>
              <a:pPr/>
              <a:t>21</a:t>
            </a:fld>
            <a:endParaRPr lang="en-US"/>
          </a:p>
        </p:txBody>
      </p:sp>
    </p:spTree>
    <p:extLst>
      <p:ext uri="{BB962C8B-B14F-4D97-AF65-F5344CB8AC3E}">
        <p14:creationId xmlns:p14="http://schemas.microsoft.com/office/powerpoint/2010/main" val="2587242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 Extraction - Scatter Transform</a:t>
            </a:r>
          </a:p>
        </p:txBody>
      </p:sp>
      <p:sp>
        <p:nvSpPr>
          <p:cNvPr id="3" name="Content Placeholder 2"/>
          <p:cNvSpPr>
            <a:spLocks noGrp="1"/>
          </p:cNvSpPr>
          <p:nvPr>
            <p:ph idx="1"/>
          </p:nvPr>
        </p:nvSpPr>
        <p:spPr>
          <a:xfrm>
            <a:off x="677333" y="1489283"/>
            <a:ext cx="8820893" cy="4936525"/>
          </a:xfrm>
        </p:spPr>
        <p:txBody>
          <a:bodyPr vert="horz" lIns="91440" tIns="45720" rIns="91440" bIns="45720" rtlCol="0" anchor="t">
            <a:normAutofit/>
          </a:bodyPr>
          <a:lstStyle/>
          <a:p>
            <a:pPr>
              <a:buFont typeface="Wingdings" charset="2"/>
              <a:buChar char="Ø"/>
            </a:pPr>
            <a:r>
              <a:rPr lang="en-US">
                <a:solidFill>
                  <a:srgbClr val="626262"/>
                </a:solidFill>
              </a:rPr>
              <a:t>Yet another method to extract features from a time series input using convolution. </a:t>
            </a:r>
            <a:endParaRPr lang="en-US"/>
          </a:p>
          <a:p>
            <a:pPr>
              <a:buFont typeface="Wingdings" charset="2"/>
              <a:buChar char="Ø"/>
            </a:pPr>
            <a:r>
              <a:rPr lang="en-US">
                <a:solidFill>
                  <a:srgbClr val="626262"/>
                </a:solidFill>
              </a:rPr>
              <a:t>We decompose the input using wavelets.</a:t>
            </a:r>
          </a:p>
          <a:p>
            <a:pPr>
              <a:buFont typeface="Wingdings" charset="2"/>
              <a:buChar char="Ø"/>
            </a:pPr>
            <a:r>
              <a:rPr lang="en-US">
                <a:solidFill>
                  <a:srgbClr val="626262"/>
                </a:solidFill>
              </a:rPr>
              <a:t>Filtering input using a wavelet divides input to low pass frequencies and high </a:t>
            </a:r>
            <a:r>
              <a:rPr lang="en-US" err="1">
                <a:solidFill>
                  <a:srgbClr val="626262"/>
                </a:solidFill>
              </a:rPr>
              <a:t>frequescies</a:t>
            </a:r>
            <a:r>
              <a:rPr lang="en-US">
                <a:solidFill>
                  <a:srgbClr val="626262"/>
                </a:solidFill>
              </a:rPr>
              <a:t> by the wavelet.</a:t>
            </a:r>
          </a:p>
          <a:p>
            <a:pPr>
              <a:buFont typeface="Wingdings" charset="2"/>
              <a:buChar char="Ø"/>
            </a:pPr>
            <a:endParaRPr lang="en-US">
              <a:solidFill>
                <a:srgbClr val="626262"/>
              </a:solidFill>
            </a:endParaRPr>
          </a:p>
          <a:p>
            <a:pPr>
              <a:buFont typeface="Wingdings" charset="2"/>
              <a:buChar char="Ø"/>
            </a:pPr>
            <a:endParaRPr lang="en-US">
              <a:solidFill>
                <a:srgbClr val="626262"/>
              </a:solidFill>
            </a:endParaRPr>
          </a:p>
          <a:p>
            <a:pPr>
              <a:buFont typeface="Wingdings" charset="2"/>
              <a:buChar char="Ø"/>
            </a:pPr>
            <a:endParaRPr lang="en-US">
              <a:solidFill>
                <a:srgbClr val="626262"/>
              </a:solidFill>
            </a:endParaRPr>
          </a:p>
          <a:p>
            <a:pPr>
              <a:buFont typeface="Wingdings" charset="2"/>
              <a:buChar char="Ø"/>
            </a:pPr>
            <a:endParaRPr lang="en-US">
              <a:solidFill>
                <a:srgbClr val="626262"/>
              </a:solidFill>
            </a:endParaRPr>
          </a:p>
          <a:p>
            <a:pPr>
              <a:buFont typeface="Wingdings" charset="2"/>
              <a:buChar char="Ø"/>
            </a:pPr>
            <a:endParaRPr lang="en-US">
              <a:solidFill>
                <a:srgbClr val="626262"/>
              </a:solidFill>
            </a:endParaRPr>
          </a:p>
          <a:p>
            <a:pPr>
              <a:buFont typeface="Wingdings" charset="2"/>
              <a:buChar char="Ø"/>
            </a:pPr>
            <a:endParaRPr lang="en-US">
              <a:solidFill>
                <a:srgbClr val="626262"/>
              </a:solidFill>
            </a:endParaRPr>
          </a:p>
          <a:p>
            <a:pPr>
              <a:buFont typeface="Wingdings" charset="2"/>
              <a:buChar char="Ø"/>
            </a:pPr>
            <a:r>
              <a:rPr lang="en-US">
                <a:solidFill>
                  <a:srgbClr val="626262"/>
                </a:solidFill>
              </a:rPr>
              <a:t>Wavelets divide the signal into different frequency components, which make it similar to FFT. </a:t>
            </a:r>
          </a:p>
        </p:txBody>
      </p:sp>
      <p:sp>
        <p:nvSpPr>
          <p:cNvPr id="4" name="Rectangle 3">
            <a:extLst>
              <a:ext uri="{FF2B5EF4-FFF2-40B4-BE49-F238E27FC236}">
                <a16:creationId xmlns:a16="http://schemas.microsoft.com/office/drawing/2014/main" id="{973018D4-F24B-492D-E625-79FF606C6BAB}"/>
              </a:ext>
            </a:extLst>
          </p:cNvPr>
          <p:cNvSpPr/>
          <p:nvPr/>
        </p:nvSpPr>
        <p:spPr>
          <a:xfrm>
            <a:off x="2872445" y="3701298"/>
            <a:ext cx="1506681" cy="398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Wavelet</a:t>
            </a:r>
          </a:p>
        </p:txBody>
      </p:sp>
      <p:sp>
        <p:nvSpPr>
          <p:cNvPr id="6" name="Rectangle 5">
            <a:extLst>
              <a:ext uri="{FF2B5EF4-FFF2-40B4-BE49-F238E27FC236}">
                <a16:creationId xmlns:a16="http://schemas.microsoft.com/office/drawing/2014/main" id="{1EBBB5BA-7433-2334-E222-2C26B6D7D5F9}"/>
              </a:ext>
            </a:extLst>
          </p:cNvPr>
          <p:cNvSpPr/>
          <p:nvPr/>
        </p:nvSpPr>
        <p:spPr>
          <a:xfrm>
            <a:off x="4128013" y="4575866"/>
            <a:ext cx="1506681" cy="398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HPF</a:t>
            </a:r>
          </a:p>
        </p:txBody>
      </p:sp>
      <p:sp>
        <p:nvSpPr>
          <p:cNvPr id="7" name="Rectangle 6">
            <a:extLst>
              <a:ext uri="{FF2B5EF4-FFF2-40B4-BE49-F238E27FC236}">
                <a16:creationId xmlns:a16="http://schemas.microsoft.com/office/drawing/2014/main" id="{298C54F4-3AC6-BD78-2872-CA71F49499C2}"/>
              </a:ext>
            </a:extLst>
          </p:cNvPr>
          <p:cNvSpPr/>
          <p:nvPr/>
        </p:nvSpPr>
        <p:spPr>
          <a:xfrm>
            <a:off x="1784863" y="4587989"/>
            <a:ext cx="1506681" cy="398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LPF</a:t>
            </a:r>
          </a:p>
        </p:txBody>
      </p:sp>
      <p:cxnSp>
        <p:nvCxnSpPr>
          <p:cNvPr id="8" name="Straight Arrow Connector 7">
            <a:extLst>
              <a:ext uri="{FF2B5EF4-FFF2-40B4-BE49-F238E27FC236}">
                <a16:creationId xmlns:a16="http://schemas.microsoft.com/office/drawing/2014/main" id="{81D0EB78-5D0A-D341-6C31-DCD5F5154872}"/>
              </a:ext>
            </a:extLst>
          </p:cNvPr>
          <p:cNvCxnSpPr/>
          <p:nvPr/>
        </p:nvCxnSpPr>
        <p:spPr>
          <a:xfrm flipH="1">
            <a:off x="2664627" y="4141181"/>
            <a:ext cx="762000" cy="415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D49C8AF-B29D-025F-4345-AC61AFDF85B8}"/>
              </a:ext>
            </a:extLst>
          </p:cNvPr>
          <p:cNvCxnSpPr/>
          <p:nvPr/>
        </p:nvCxnSpPr>
        <p:spPr>
          <a:xfrm>
            <a:off x="3766063" y="4141180"/>
            <a:ext cx="720436" cy="40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4E6DB8C-4F1B-7E99-F0B4-792165FDE4E4}"/>
              </a:ext>
            </a:extLst>
          </p:cNvPr>
          <p:cNvSpPr>
            <a:spLocks noGrp="1"/>
          </p:cNvSpPr>
          <p:nvPr>
            <p:ph type="sldNum" sz="quarter" idx="12"/>
          </p:nvPr>
        </p:nvSpPr>
        <p:spPr/>
        <p:txBody>
          <a:bodyPr/>
          <a:lstStyle/>
          <a:p>
            <a:fld id="{D57F1E4F-1CFF-5643-939E-217C01CDF565}" type="slidenum">
              <a:rPr lang="en-US" dirty="0"/>
              <a:pPr/>
              <a:t>22</a:t>
            </a:fld>
            <a:endParaRPr lang="en-US"/>
          </a:p>
        </p:txBody>
      </p:sp>
    </p:spTree>
    <p:extLst>
      <p:ext uri="{BB962C8B-B14F-4D97-AF65-F5344CB8AC3E}">
        <p14:creationId xmlns:p14="http://schemas.microsoft.com/office/powerpoint/2010/main" val="1728789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normAutofit/>
          </a:bodyPr>
          <a:lstStyle/>
          <a:p>
            <a:r>
              <a:rPr lang="en-US"/>
              <a:t>Feature Extraction - Scatter Transform</a:t>
            </a:r>
          </a:p>
        </p:txBody>
      </p:sp>
      <p:pic>
        <p:nvPicPr>
          <p:cNvPr id="12" name="Content Placeholder 11" descr="A diagram of a sound wave&#10;&#10;Description automatically generated">
            <a:extLst>
              <a:ext uri="{FF2B5EF4-FFF2-40B4-BE49-F238E27FC236}">
                <a16:creationId xmlns:a16="http://schemas.microsoft.com/office/drawing/2014/main" id="{225D19DF-9ED1-7BAE-B08C-0EE8377E035E}"/>
              </a:ext>
            </a:extLst>
          </p:cNvPr>
          <p:cNvPicPr>
            <a:picLocks noGrp="1" noChangeAspect="1"/>
          </p:cNvPicPr>
          <p:nvPr>
            <p:ph idx="1"/>
          </p:nvPr>
        </p:nvPicPr>
        <p:blipFill>
          <a:blip r:embed="rId2"/>
          <a:stretch>
            <a:fillRect/>
          </a:stretch>
        </p:blipFill>
        <p:spPr>
          <a:xfrm>
            <a:off x="697740" y="2160589"/>
            <a:ext cx="8555856" cy="3880773"/>
          </a:xfrm>
        </p:spPr>
      </p:pic>
      <p:sp>
        <p:nvSpPr>
          <p:cNvPr id="3" name="Slide Number Placeholder 2">
            <a:extLst>
              <a:ext uri="{FF2B5EF4-FFF2-40B4-BE49-F238E27FC236}">
                <a16:creationId xmlns:a16="http://schemas.microsoft.com/office/drawing/2014/main" id="{9C565E18-1E88-4449-9E5F-37BE07A9EA7D}"/>
              </a:ext>
            </a:extLst>
          </p:cNvPr>
          <p:cNvSpPr>
            <a:spLocks noGrp="1"/>
          </p:cNvSpPr>
          <p:nvPr>
            <p:ph type="sldNum" sz="quarter" idx="12"/>
          </p:nvPr>
        </p:nvSpPr>
        <p:spPr/>
        <p:txBody>
          <a:bodyPr/>
          <a:lstStyle/>
          <a:p>
            <a:fld id="{D57F1E4F-1CFF-5643-939E-217C01CDF565}" type="slidenum">
              <a:rPr lang="en-US" dirty="0"/>
              <a:pPr/>
              <a:t>23</a:t>
            </a:fld>
            <a:endParaRPr lang="en-US"/>
          </a:p>
        </p:txBody>
      </p:sp>
      <p:sp>
        <p:nvSpPr>
          <p:cNvPr id="5" name="Title 1">
            <a:extLst>
              <a:ext uri="{FF2B5EF4-FFF2-40B4-BE49-F238E27FC236}">
                <a16:creationId xmlns:a16="http://schemas.microsoft.com/office/drawing/2014/main" id="{FDECEB89-DED8-27F8-F5B7-0D4D69B3899F}"/>
              </a:ext>
            </a:extLst>
          </p:cNvPr>
          <p:cNvSpPr txBox="1">
            <a:spLocks/>
          </p:cNvSpPr>
          <p:nvPr/>
        </p:nvSpPr>
        <p:spPr>
          <a:xfrm>
            <a:off x="657206" y="1365849"/>
            <a:ext cx="8596668" cy="68374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rgbClr val="90C226"/>
                </a:solidFill>
              </a:rPr>
              <a:t>Wavelet decomposition</a:t>
            </a:r>
          </a:p>
        </p:txBody>
      </p:sp>
    </p:spTree>
    <p:extLst>
      <p:ext uri="{BB962C8B-B14F-4D97-AF65-F5344CB8AC3E}">
        <p14:creationId xmlns:p14="http://schemas.microsoft.com/office/powerpoint/2010/main" val="2051879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 Extraction - Scatter Transform</a:t>
            </a:r>
          </a:p>
        </p:txBody>
      </p:sp>
      <p:sp>
        <p:nvSpPr>
          <p:cNvPr id="4" name="Content Placeholder 3">
            <a:extLst>
              <a:ext uri="{FF2B5EF4-FFF2-40B4-BE49-F238E27FC236}">
                <a16:creationId xmlns:a16="http://schemas.microsoft.com/office/drawing/2014/main" id="{06063395-E30F-62E5-638E-DB255EB45037}"/>
              </a:ext>
            </a:extLst>
          </p:cNvPr>
          <p:cNvSpPr>
            <a:spLocks noGrp="1"/>
          </p:cNvSpPr>
          <p:nvPr>
            <p:ph idx="1"/>
          </p:nvPr>
        </p:nvSpPr>
        <p:spPr>
          <a:xfrm>
            <a:off x="677334" y="1322389"/>
            <a:ext cx="8596668" cy="4718973"/>
          </a:xfrm>
        </p:spPr>
        <p:txBody>
          <a:bodyPr vert="horz" lIns="91440" tIns="45720" rIns="91440" bIns="45720" rtlCol="0" anchor="t">
            <a:normAutofit/>
          </a:bodyPr>
          <a:lstStyle/>
          <a:p>
            <a:endParaRPr lang="en-US"/>
          </a:p>
          <a:p>
            <a:pPr marL="0" indent="0">
              <a:buNone/>
            </a:pPr>
            <a:endParaRPr lang="en-US"/>
          </a:p>
          <a:p>
            <a:endParaRPr lang="en-US"/>
          </a:p>
          <a:p>
            <a:endParaRPr lang="en-US"/>
          </a:p>
          <a:p>
            <a:endParaRPr lang="en-US"/>
          </a:p>
          <a:p>
            <a:endParaRPr lang="en-US"/>
          </a:p>
        </p:txBody>
      </p:sp>
      <p:pic>
        <p:nvPicPr>
          <p:cNvPr id="11" name="Picture 10" descr="A diagram of mathematical equations&#10;&#10;Description automatically generated">
            <a:extLst>
              <a:ext uri="{FF2B5EF4-FFF2-40B4-BE49-F238E27FC236}">
                <a16:creationId xmlns:a16="http://schemas.microsoft.com/office/drawing/2014/main" id="{6DFC5631-86C9-98C5-8471-F6FEA5786D0A}"/>
              </a:ext>
            </a:extLst>
          </p:cNvPr>
          <p:cNvPicPr>
            <a:picLocks noChangeAspect="1"/>
          </p:cNvPicPr>
          <p:nvPr/>
        </p:nvPicPr>
        <p:blipFill>
          <a:blip r:embed="rId2"/>
          <a:stretch>
            <a:fillRect/>
          </a:stretch>
        </p:blipFill>
        <p:spPr>
          <a:xfrm>
            <a:off x="680605" y="1582882"/>
            <a:ext cx="8421113" cy="3951029"/>
          </a:xfrm>
          <a:prstGeom prst="rect">
            <a:avLst/>
          </a:prstGeom>
        </p:spPr>
      </p:pic>
      <p:sp>
        <p:nvSpPr>
          <p:cNvPr id="3" name="Slide Number Placeholder 2">
            <a:extLst>
              <a:ext uri="{FF2B5EF4-FFF2-40B4-BE49-F238E27FC236}">
                <a16:creationId xmlns:a16="http://schemas.microsoft.com/office/drawing/2014/main" id="{36109DAC-9061-F171-9171-E34625DA4FAC}"/>
              </a:ext>
            </a:extLst>
          </p:cNvPr>
          <p:cNvSpPr>
            <a:spLocks noGrp="1"/>
          </p:cNvSpPr>
          <p:nvPr>
            <p:ph type="sldNum" sz="quarter" idx="12"/>
          </p:nvPr>
        </p:nvSpPr>
        <p:spPr/>
        <p:txBody>
          <a:bodyPr/>
          <a:lstStyle/>
          <a:p>
            <a:fld id="{D57F1E4F-1CFF-5643-939E-217C01CDF565}" type="slidenum">
              <a:rPr lang="en-US" dirty="0"/>
              <a:pPr/>
              <a:t>24</a:t>
            </a:fld>
            <a:endParaRPr lang="en-US"/>
          </a:p>
        </p:txBody>
      </p:sp>
    </p:spTree>
    <p:extLst>
      <p:ext uri="{BB962C8B-B14F-4D97-AF65-F5344CB8AC3E}">
        <p14:creationId xmlns:p14="http://schemas.microsoft.com/office/powerpoint/2010/main" val="169561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EDFB-E37B-5567-88ED-3CFFE568F56C}"/>
              </a:ext>
            </a:extLst>
          </p:cNvPr>
          <p:cNvSpPr>
            <a:spLocks noGrp="1"/>
          </p:cNvSpPr>
          <p:nvPr>
            <p:ph type="title"/>
          </p:nvPr>
        </p:nvSpPr>
        <p:spPr>
          <a:xfrm>
            <a:off x="1188814" y="2655518"/>
            <a:ext cx="8346147" cy="1320800"/>
          </a:xfrm>
        </p:spPr>
        <p:txBody>
          <a:bodyPr>
            <a:normAutofit/>
          </a:bodyPr>
          <a:lstStyle/>
          <a:p>
            <a:pPr algn="ctr"/>
            <a:r>
              <a:rPr lang="en-US" sz="6600"/>
              <a:t>Feature Reduction</a:t>
            </a:r>
          </a:p>
        </p:txBody>
      </p:sp>
      <p:sp>
        <p:nvSpPr>
          <p:cNvPr id="3" name="Slide Number Placeholder 2">
            <a:extLst>
              <a:ext uri="{FF2B5EF4-FFF2-40B4-BE49-F238E27FC236}">
                <a16:creationId xmlns:a16="http://schemas.microsoft.com/office/drawing/2014/main" id="{CD8B3D34-3AE3-112B-0DB6-DB8F835800F0}"/>
              </a:ext>
            </a:extLst>
          </p:cNvPr>
          <p:cNvSpPr>
            <a:spLocks noGrp="1"/>
          </p:cNvSpPr>
          <p:nvPr>
            <p:ph type="sldNum" sz="quarter" idx="12"/>
          </p:nvPr>
        </p:nvSpPr>
        <p:spPr/>
        <p:txBody>
          <a:bodyPr/>
          <a:lstStyle/>
          <a:p>
            <a:fld id="{D57F1E4F-1CFF-5643-939E-217C01CDF565}" type="slidenum">
              <a:rPr lang="en-US" dirty="0"/>
              <a:pPr/>
              <a:t>25</a:t>
            </a:fld>
            <a:endParaRPr lang="en-US"/>
          </a:p>
        </p:txBody>
      </p:sp>
    </p:spTree>
    <p:extLst>
      <p:ext uri="{BB962C8B-B14F-4D97-AF65-F5344CB8AC3E}">
        <p14:creationId xmlns:p14="http://schemas.microsoft.com/office/powerpoint/2010/main" val="114542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 Analysis</a:t>
            </a:r>
          </a:p>
        </p:txBody>
      </p:sp>
      <p:sp>
        <p:nvSpPr>
          <p:cNvPr id="3" name="Content Placeholder 2"/>
          <p:cNvSpPr>
            <a:spLocks noGrp="1"/>
          </p:cNvSpPr>
          <p:nvPr>
            <p:ph idx="1"/>
          </p:nvPr>
        </p:nvSpPr>
        <p:spPr>
          <a:xfrm>
            <a:off x="677333" y="1442892"/>
            <a:ext cx="4520291" cy="3826182"/>
          </a:xfrm>
        </p:spPr>
        <p:txBody>
          <a:bodyPr vert="horz" lIns="91440" tIns="45720" rIns="91440" bIns="45720" rtlCol="0" anchor="t">
            <a:normAutofit/>
          </a:bodyPr>
          <a:lstStyle/>
          <a:p>
            <a:pPr>
              <a:buFont typeface="Wingdings" charset="2"/>
              <a:buChar char="Ø"/>
            </a:pPr>
            <a:r>
              <a:rPr lang="en-US">
                <a:solidFill>
                  <a:srgbClr val="626262"/>
                </a:solidFill>
              </a:rPr>
              <a:t>We have total 384 features (128x3)</a:t>
            </a:r>
            <a:endParaRPr lang="en-US"/>
          </a:p>
          <a:p>
            <a:pPr>
              <a:buFont typeface="Wingdings" charset="2"/>
              <a:buChar char="Ø"/>
            </a:pPr>
            <a:r>
              <a:rPr lang="en-US">
                <a:solidFill>
                  <a:srgbClr val="626262"/>
                </a:solidFill>
              </a:rPr>
              <a:t>There is no practical way to visualize the violin-plot, box-plot, pair-plot</a:t>
            </a:r>
          </a:p>
          <a:p>
            <a:pPr>
              <a:buFont typeface="Wingdings" charset="2"/>
              <a:buChar char="Ø"/>
            </a:pPr>
            <a:r>
              <a:rPr lang="en-US">
                <a:solidFill>
                  <a:srgbClr val="626262"/>
                </a:solidFill>
              </a:rPr>
              <a:t>Almost no correlation between features</a:t>
            </a:r>
          </a:p>
          <a:p>
            <a:pPr>
              <a:buFont typeface="Wingdings" charset="2"/>
              <a:buChar char="Ø"/>
            </a:pPr>
            <a:r>
              <a:rPr lang="en-US">
                <a:solidFill>
                  <a:srgbClr val="626262"/>
                </a:solidFill>
              </a:rPr>
              <a:t>Prediction power score – no non-linear related features</a:t>
            </a:r>
          </a:p>
          <a:p>
            <a:pPr>
              <a:buFont typeface="Wingdings" charset="2"/>
              <a:buChar char="Ø"/>
            </a:pPr>
            <a:r>
              <a:rPr lang="en-US">
                <a:solidFill>
                  <a:srgbClr val="626262"/>
                </a:solidFill>
              </a:rPr>
              <a:t>Min and Max has relatively higher correlation between each other</a:t>
            </a:r>
          </a:p>
          <a:p>
            <a:pPr>
              <a:buFont typeface="Wingdings" charset="2"/>
              <a:buChar char="Ø"/>
            </a:pPr>
            <a:r>
              <a:rPr lang="en-US">
                <a:solidFill>
                  <a:srgbClr val="626262"/>
                </a:solidFill>
              </a:rPr>
              <a:t>We tried to use only Mean and Max features, but it shows worth score</a:t>
            </a:r>
          </a:p>
          <a:p>
            <a:pPr>
              <a:buFont typeface="Wingdings" charset="2"/>
              <a:buChar char="Ø"/>
            </a:pPr>
            <a:endParaRPr lang="en-US"/>
          </a:p>
          <a:p>
            <a:pPr>
              <a:buFont typeface="Wingdings" charset="2"/>
              <a:buChar char="Ø"/>
            </a:pPr>
            <a:endParaRPr lang="en-US"/>
          </a:p>
        </p:txBody>
      </p:sp>
      <p:pic>
        <p:nvPicPr>
          <p:cNvPr id="4" name="Picture 3" descr="A graph of heat map&#10;&#10;Description automatically generated">
            <a:extLst>
              <a:ext uri="{FF2B5EF4-FFF2-40B4-BE49-F238E27FC236}">
                <a16:creationId xmlns:a16="http://schemas.microsoft.com/office/drawing/2014/main" id="{14FA7694-8C2F-5057-2E2D-1E8E622E155A}"/>
              </a:ext>
            </a:extLst>
          </p:cNvPr>
          <p:cNvPicPr>
            <a:picLocks noChangeAspect="1"/>
          </p:cNvPicPr>
          <p:nvPr/>
        </p:nvPicPr>
        <p:blipFill>
          <a:blip r:embed="rId2"/>
          <a:stretch>
            <a:fillRect/>
          </a:stretch>
        </p:blipFill>
        <p:spPr>
          <a:xfrm>
            <a:off x="5428060" y="845506"/>
            <a:ext cx="5709552" cy="5166987"/>
          </a:xfrm>
          <a:prstGeom prst="rect">
            <a:avLst/>
          </a:prstGeom>
        </p:spPr>
      </p:pic>
      <p:sp>
        <p:nvSpPr>
          <p:cNvPr id="29" name="Rectangle 28">
            <a:extLst>
              <a:ext uri="{FF2B5EF4-FFF2-40B4-BE49-F238E27FC236}">
                <a16:creationId xmlns:a16="http://schemas.microsoft.com/office/drawing/2014/main" id="{BA3E8519-2976-E03B-70F2-213E27B8B5A9}"/>
              </a:ext>
            </a:extLst>
          </p:cNvPr>
          <p:cNvSpPr/>
          <p:nvPr/>
        </p:nvSpPr>
        <p:spPr>
          <a:xfrm>
            <a:off x="5882355" y="1495513"/>
            <a:ext cx="1481270" cy="4379719"/>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EFF867C-EE85-ADB5-07D9-EBC2F2C9619E}"/>
              </a:ext>
            </a:extLst>
          </p:cNvPr>
          <p:cNvSpPr/>
          <p:nvPr/>
        </p:nvSpPr>
        <p:spPr>
          <a:xfrm>
            <a:off x="7370747" y="1495512"/>
            <a:ext cx="1481270" cy="4379719"/>
          </a:xfrm>
          <a:prstGeom prst="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63C309-9B1F-D23E-ED5A-D930B6E4F33E}"/>
              </a:ext>
            </a:extLst>
          </p:cNvPr>
          <p:cNvSpPr/>
          <p:nvPr/>
        </p:nvSpPr>
        <p:spPr>
          <a:xfrm>
            <a:off x="8852018" y="1495512"/>
            <a:ext cx="1481270" cy="4379719"/>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80305F8-29D4-9D73-46D2-B6077C5B8134}"/>
              </a:ext>
            </a:extLst>
          </p:cNvPr>
          <p:cNvSpPr>
            <a:spLocks noGrp="1"/>
          </p:cNvSpPr>
          <p:nvPr>
            <p:ph type="sldNum" sz="quarter" idx="12"/>
          </p:nvPr>
        </p:nvSpPr>
        <p:spPr/>
        <p:txBody>
          <a:bodyPr/>
          <a:lstStyle/>
          <a:p>
            <a:fld id="{D57F1E4F-1CFF-5643-939E-217C01CDF565}" type="slidenum">
              <a:rPr lang="en-US" dirty="0"/>
              <a:pPr/>
              <a:t>26</a:t>
            </a:fld>
            <a:endParaRPr lang="en-US"/>
          </a:p>
        </p:txBody>
      </p:sp>
    </p:spTree>
    <p:extLst>
      <p:ext uri="{BB962C8B-B14F-4D97-AF65-F5344CB8AC3E}">
        <p14:creationId xmlns:p14="http://schemas.microsoft.com/office/powerpoint/2010/main" val="290077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 Analysis</a:t>
            </a:r>
          </a:p>
        </p:txBody>
      </p:sp>
      <p:sp>
        <p:nvSpPr>
          <p:cNvPr id="3" name="Content Placeholder 2"/>
          <p:cNvSpPr>
            <a:spLocks noGrp="1"/>
          </p:cNvSpPr>
          <p:nvPr>
            <p:ph idx="1"/>
          </p:nvPr>
        </p:nvSpPr>
        <p:spPr>
          <a:xfrm>
            <a:off x="677333" y="1442892"/>
            <a:ext cx="4520291" cy="3826182"/>
          </a:xfrm>
        </p:spPr>
        <p:txBody>
          <a:bodyPr vert="horz" lIns="91440" tIns="45720" rIns="91440" bIns="45720" rtlCol="0" anchor="t">
            <a:normAutofit/>
          </a:bodyPr>
          <a:lstStyle/>
          <a:p>
            <a:pPr>
              <a:buFont typeface="Wingdings" charset="2"/>
              <a:buChar char="Ø"/>
            </a:pPr>
            <a:endParaRPr lang="en-US">
              <a:solidFill>
                <a:srgbClr val="626262"/>
              </a:solidFill>
            </a:endParaRPr>
          </a:p>
          <a:p>
            <a:pPr>
              <a:buFont typeface="Wingdings" charset="2"/>
              <a:buChar char="Ø"/>
            </a:pPr>
            <a:endParaRPr lang="en-US"/>
          </a:p>
          <a:p>
            <a:pPr>
              <a:buFont typeface="Wingdings" charset="2"/>
              <a:buChar char="Ø"/>
            </a:pPr>
            <a:endParaRPr lang="en-US"/>
          </a:p>
        </p:txBody>
      </p:sp>
      <p:sp>
        <p:nvSpPr>
          <p:cNvPr id="5" name="Slide Number Placeholder 4">
            <a:extLst>
              <a:ext uri="{FF2B5EF4-FFF2-40B4-BE49-F238E27FC236}">
                <a16:creationId xmlns:a16="http://schemas.microsoft.com/office/drawing/2014/main" id="{F80305F8-29D4-9D73-46D2-B6077C5B8134}"/>
              </a:ext>
            </a:extLst>
          </p:cNvPr>
          <p:cNvSpPr>
            <a:spLocks noGrp="1"/>
          </p:cNvSpPr>
          <p:nvPr>
            <p:ph type="sldNum" sz="quarter" idx="12"/>
          </p:nvPr>
        </p:nvSpPr>
        <p:spPr/>
        <p:txBody>
          <a:bodyPr/>
          <a:lstStyle/>
          <a:p>
            <a:fld id="{D57F1E4F-1CFF-5643-939E-217C01CDF565}" type="slidenum">
              <a:rPr lang="en-US" dirty="0"/>
              <a:pPr/>
              <a:t>27</a:t>
            </a:fld>
            <a:endParaRPr lang="en-US"/>
          </a:p>
        </p:txBody>
      </p:sp>
      <p:pic>
        <p:nvPicPr>
          <p:cNvPr id="7" name="Picture 6">
            <a:extLst>
              <a:ext uri="{FF2B5EF4-FFF2-40B4-BE49-F238E27FC236}">
                <a16:creationId xmlns:a16="http://schemas.microsoft.com/office/drawing/2014/main" id="{C5937149-9732-BD8B-FAFF-E97CD4C1B2B8}"/>
              </a:ext>
            </a:extLst>
          </p:cNvPr>
          <p:cNvPicPr>
            <a:picLocks noChangeAspect="1"/>
          </p:cNvPicPr>
          <p:nvPr/>
        </p:nvPicPr>
        <p:blipFill>
          <a:blip r:embed="rId2"/>
          <a:stretch>
            <a:fillRect/>
          </a:stretch>
        </p:blipFill>
        <p:spPr>
          <a:xfrm>
            <a:off x="504080" y="1296705"/>
            <a:ext cx="5594589" cy="4839144"/>
          </a:xfrm>
          <a:prstGeom prst="rect">
            <a:avLst/>
          </a:prstGeom>
        </p:spPr>
      </p:pic>
    </p:spTree>
    <p:extLst>
      <p:ext uri="{BB962C8B-B14F-4D97-AF65-F5344CB8AC3E}">
        <p14:creationId xmlns:p14="http://schemas.microsoft.com/office/powerpoint/2010/main" val="3923113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 Reduction</a:t>
            </a:r>
          </a:p>
        </p:txBody>
      </p:sp>
      <p:sp>
        <p:nvSpPr>
          <p:cNvPr id="3" name="Content Placeholder 2"/>
          <p:cNvSpPr>
            <a:spLocks noGrp="1"/>
          </p:cNvSpPr>
          <p:nvPr>
            <p:ph idx="1"/>
          </p:nvPr>
        </p:nvSpPr>
        <p:spPr>
          <a:xfrm>
            <a:off x="677333" y="1442892"/>
            <a:ext cx="4520291" cy="3826182"/>
          </a:xfrm>
        </p:spPr>
        <p:txBody>
          <a:bodyPr vert="horz" lIns="91440" tIns="45720" rIns="91440" bIns="45720" rtlCol="0" anchor="t">
            <a:normAutofit/>
          </a:bodyPr>
          <a:lstStyle/>
          <a:p>
            <a:pPr>
              <a:buFont typeface="Wingdings" charset="2"/>
              <a:buChar char="Ø"/>
            </a:pPr>
            <a:endParaRPr lang="en-US">
              <a:solidFill>
                <a:srgbClr val="626262"/>
              </a:solidFill>
            </a:endParaRPr>
          </a:p>
          <a:p>
            <a:pPr>
              <a:buFont typeface="Wingdings" charset="2"/>
              <a:buChar char="Ø"/>
            </a:pPr>
            <a:endParaRPr lang="en-US"/>
          </a:p>
          <a:p>
            <a:pPr>
              <a:buFont typeface="Wingdings" charset="2"/>
              <a:buChar char="Ø"/>
            </a:pPr>
            <a:endParaRPr lang="en-US"/>
          </a:p>
        </p:txBody>
      </p:sp>
      <p:sp>
        <p:nvSpPr>
          <p:cNvPr id="5" name="Slide Number Placeholder 4">
            <a:extLst>
              <a:ext uri="{FF2B5EF4-FFF2-40B4-BE49-F238E27FC236}">
                <a16:creationId xmlns:a16="http://schemas.microsoft.com/office/drawing/2014/main" id="{F80305F8-29D4-9D73-46D2-B6077C5B8134}"/>
              </a:ext>
            </a:extLst>
          </p:cNvPr>
          <p:cNvSpPr>
            <a:spLocks noGrp="1"/>
          </p:cNvSpPr>
          <p:nvPr>
            <p:ph type="sldNum" sz="quarter" idx="12"/>
          </p:nvPr>
        </p:nvSpPr>
        <p:spPr/>
        <p:txBody>
          <a:bodyPr/>
          <a:lstStyle/>
          <a:p>
            <a:fld id="{D57F1E4F-1CFF-5643-939E-217C01CDF565}" type="slidenum">
              <a:rPr lang="en-US" dirty="0"/>
              <a:pPr/>
              <a:t>28</a:t>
            </a:fld>
            <a:endParaRPr lang="en-US"/>
          </a:p>
        </p:txBody>
      </p:sp>
      <p:pic>
        <p:nvPicPr>
          <p:cNvPr id="4" name="Picture 3" descr="A graph with a red line&#10;&#10;Description automatically generated">
            <a:extLst>
              <a:ext uri="{FF2B5EF4-FFF2-40B4-BE49-F238E27FC236}">
                <a16:creationId xmlns:a16="http://schemas.microsoft.com/office/drawing/2014/main" id="{1D22EA5D-1D21-5048-0B3D-D97BB035D6A1}"/>
              </a:ext>
            </a:extLst>
          </p:cNvPr>
          <p:cNvPicPr>
            <a:picLocks noChangeAspect="1"/>
          </p:cNvPicPr>
          <p:nvPr/>
        </p:nvPicPr>
        <p:blipFill>
          <a:blip r:embed="rId2"/>
          <a:stretch>
            <a:fillRect/>
          </a:stretch>
        </p:blipFill>
        <p:spPr>
          <a:xfrm>
            <a:off x="679502" y="1289703"/>
            <a:ext cx="5698396" cy="5118930"/>
          </a:xfrm>
          <a:prstGeom prst="rect">
            <a:avLst/>
          </a:prstGeom>
        </p:spPr>
      </p:pic>
    </p:spTree>
    <p:extLst>
      <p:ext uri="{BB962C8B-B14F-4D97-AF65-F5344CB8AC3E}">
        <p14:creationId xmlns:p14="http://schemas.microsoft.com/office/powerpoint/2010/main" val="2607483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 Selection</a:t>
            </a:r>
          </a:p>
        </p:txBody>
      </p:sp>
      <p:sp>
        <p:nvSpPr>
          <p:cNvPr id="4" name="Content Placeholder 3">
            <a:extLst>
              <a:ext uri="{FF2B5EF4-FFF2-40B4-BE49-F238E27FC236}">
                <a16:creationId xmlns:a16="http://schemas.microsoft.com/office/drawing/2014/main" id="{06063395-E30F-62E5-638E-DB255EB45037}"/>
              </a:ext>
            </a:extLst>
          </p:cNvPr>
          <p:cNvSpPr>
            <a:spLocks noGrp="1"/>
          </p:cNvSpPr>
          <p:nvPr>
            <p:ph idx="1"/>
          </p:nvPr>
        </p:nvSpPr>
        <p:spPr>
          <a:xfrm>
            <a:off x="677334" y="1322389"/>
            <a:ext cx="8596668" cy="4718973"/>
          </a:xfrm>
        </p:spPr>
        <p:txBody>
          <a:bodyPr vert="horz" lIns="91440" tIns="45720" rIns="91440" bIns="45720" rtlCol="0" anchor="t">
            <a:normAutofit/>
          </a:bodyPr>
          <a:lstStyle/>
          <a:p>
            <a:endParaRPr lang="en-US"/>
          </a:p>
          <a:p>
            <a:pPr marL="0" indent="0">
              <a:buNone/>
            </a:pPr>
            <a:endParaRPr lang="en-US"/>
          </a:p>
          <a:p>
            <a:endParaRPr lang="en-US"/>
          </a:p>
          <a:p>
            <a:endParaRPr lang="en-US"/>
          </a:p>
          <a:p>
            <a:endParaRPr lang="en-US"/>
          </a:p>
          <a:p>
            <a:endParaRPr lang="en-US"/>
          </a:p>
        </p:txBody>
      </p:sp>
      <p:sp>
        <p:nvSpPr>
          <p:cNvPr id="5" name="Content Placeholder 2">
            <a:extLst>
              <a:ext uri="{FF2B5EF4-FFF2-40B4-BE49-F238E27FC236}">
                <a16:creationId xmlns:a16="http://schemas.microsoft.com/office/drawing/2014/main" id="{926C7DDC-8B6B-BF60-17D0-410E4E3A0B32}"/>
              </a:ext>
            </a:extLst>
          </p:cNvPr>
          <p:cNvSpPr txBox="1">
            <a:spLocks/>
          </p:cNvSpPr>
          <p:nvPr/>
        </p:nvSpPr>
        <p:spPr>
          <a:xfrm>
            <a:off x="677333" y="1293341"/>
            <a:ext cx="8820893" cy="516512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sz="1600">
              <a:solidFill>
                <a:srgbClr val="404040"/>
              </a:solidFill>
              <a:latin typeface="Trebuchet MS"/>
            </a:endParaRPr>
          </a:p>
          <a:p>
            <a:pPr marL="0" indent="0">
              <a:buNone/>
            </a:pPr>
            <a:br>
              <a:rPr lang="en-US">
                <a:solidFill>
                  <a:srgbClr val="404040"/>
                </a:solidFill>
              </a:rPr>
            </a:br>
            <a:endParaRPr lang="en-US">
              <a:solidFill>
                <a:srgbClr val="404040"/>
              </a:solidFill>
            </a:endParaRPr>
          </a:p>
          <a:p>
            <a:endParaRPr lang="en-US">
              <a:solidFill>
                <a:srgbClr val="404040"/>
              </a:solidFill>
              <a:latin typeface="Trebuchet MS" panose="020B0603020202020204"/>
            </a:endParaRPr>
          </a:p>
          <a:p>
            <a:endParaRPr lang="en-US">
              <a:solidFill>
                <a:srgbClr val="404040"/>
              </a:solidFill>
              <a:latin typeface="Trebuchet MS" panose="020B0603020202020204"/>
            </a:endParaRPr>
          </a:p>
          <a:p>
            <a:endParaRPr lang="en-US"/>
          </a:p>
          <a:p>
            <a:endParaRPr lang="en-US"/>
          </a:p>
          <a:p>
            <a:endParaRPr lang="en-US">
              <a:solidFill>
                <a:srgbClr val="404040"/>
              </a:solidFill>
              <a:latin typeface="Trebuchet MS"/>
            </a:endParaRPr>
          </a:p>
          <a:p>
            <a:endParaRPr lang="en-US">
              <a:solidFill>
                <a:srgbClr val="404040"/>
              </a:solidFill>
              <a:latin typeface="Trebuchet MS"/>
            </a:endParaRPr>
          </a:p>
          <a:p>
            <a:endParaRPr lang="en-US">
              <a:solidFill>
                <a:srgbClr val="404040"/>
              </a:solidFill>
              <a:latin typeface="Trebuchet MS"/>
            </a:endParaRPr>
          </a:p>
        </p:txBody>
      </p:sp>
      <p:pic>
        <p:nvPicPr>
          <p:cNvPr id="3" name="Picture 2">
            <a:extLst>
              <a:ext uri="{FF2B5EF4-FFF2-40B4-BE49-F238E27FC236}">
                <a16:creationId xmlns:a16="http://schemas.microsoft.com/office/drawing/2014/main" id="{6DB6E2E5-4186-3436-34CC-63E42D83062E}"/>
              </a:ext>
            </a:extLst>
          </p:cNvPr>
          <p:cNvPicPr>
            <a:picLocks noChangeAspect="1"/>
          </p:cNvPicPr>
          <p:nvPr/>
        </p:nvPicPr>
        <p:blipFill>
          <a:blip r:embed="rId2"/>
          <a:stretch>
            <a:fillRect/>
          </a:stretch>
        </p:blipFill>
        <p:spPr>
          <a:xfrm>
            <a:off x="676542" y="2281994"/>
            <a:ext cx="8595644" cy="4067262"/>
          </a:xfrm>
          <a:prstGeom prst="rect">
            <a:avLst/>
          </a:prstGeom>
        </p:spPr>
      </p:pic>
      <p:sp>
        <p:nvSpPr>
          <p:cNvPr id="6" name="TextBox 5">
            <a:extLst>
              <a:ext uri="{FF2B5EF4-FFF2-40B4-BE49-F238E27FC236}">
                <a16:creationId xmlns:a16="http://schemas.microsoft.com/office/drawing/2014/main" id="{46BE8139-33F8-948E-2C13-10EE01CF39E3}"/>
              </a:ext>
            </a:extLst>
          </p:cNvPr>
          <p:cNvSpPr txBox="1"/>
          <p:nvPr/>
        </p:nvSpPr>
        <p:spPr>
          <a:xfrm>
            <a:off x="679391" y="1334569"/>
            <a:ext cx="78279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26262"/>
                </a:solidFill>
              </a:rPr>
              <a:t>Accuracy before PCA with Random Forest classifier (384 features): 0.6</a:t>
            </a:r>
          </a:p>
          <a:p>
            <a:r>
              <a:rPr lang="en-US">
                <a:solidFill>
                  <a:srgbClr val="626262"/>
                </a:solidFill>
              </a:rPr>
              <a:t>After using PCA for dimensional reduction (50 features): 0.61</a:t>
            </a:r>
          </a:p>
        </p:txBody>
      </p:sp>
      <p:sp>
        <p:nvSpPr>
          <p:cNvPr id="7" name="Slide Number Placeholder 6">
            <a:extLst>
              <a:ext uri="{FF2B5EF4-FFF2-40B4-BE49-F238E27FC236}">
                <a16:creationId xmlns:a16="http://schemas.microsoft.com/office/drawing/2014/main" id="{D3CD8563-79DB-3356-94A3-15D11CF239ED}"/>
              </a:ext>
            </a:extLst>
          </p:cNvPr>
          <p:cNvSpPr>
            <a:spLocks noGrp="1"/>
          </p:cNvSpPr>
          <p:nvPr>
            <p:ph type="sldNum" sz="quarter" idx="12"/>
          </p:nvPr>
        </p:nvSpPr>
        <p:spPr/>
        <p:txBody>
          <a:bodyPr/>
          <a:lstStyle/>
          <a:p>
            <a:fld id="{D57F1E4F-1CFF-5643-939E-217C01CDF565}" type="slidenum">
              <a:rPr lang="en-US" dirty="0"/>
              <a:pPr/>
              <a:t>29</a:t>
            </a:fld>
            <a:endParaRPr lang="en-US"/>
          </a:p>
        </p:txBody>
      </p:sp>
    </p:spTree>
    <p:extLst>
      <p:ext uri="{BB962C8B-B14F-4D97-AF65-F5344CB8AC3E}">
        <p14:creationId xmlns:p14="http://schemas.microsoft.com/office/powerpoint/2010/main" val="3484790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Applications</a:t>
            </a:r>
          </a:p>
        </p:txBody>
      </p:sp>
      <p:sp>
        <p:nvSpPr>
          <p:cNvPr id="3" name="Content Placeholder 2"/>
          <p:cNvSpPr>
            <a:spLocks noGrp="1"/>
          </p:cNvSpPr>
          <p:nvPr>
            <p:ph idx="1"/>
          </p:nvPr>
        </p:nvSpPr>
        <p:spPr>
          <a:xfrm>
            <a:off x="677333" y="1293341"/>
            <a:ext cx="8820893" cy="5165124"/>
          </a:xfrm>
        </p:spPr>
        <p:txBody>
          <a:bodyPr vert="horz" lIns="91440" tIns="45720" rIns="91440" bIns="45720" rtlCol="0" anchor="t">
            <a:normAutofit/>
          </a:bodyPr>
          <a:lstStyle/>
          <a:p>
            <a:r>
              <a:rPr lang="en-US">
                <a:solidFill>
                  <a:srgbClr val="626262"/>
                </a:solidFill>
              </a:rPr>
              <a:t>Customers satisfaction in Call Centers</a:t>
            </a:r>
          </a:p>
          <a:p>
            <a:r>
              <a:rPr lang="en-US">
                <a:solidFill>
                  <a:srgbClr val="626262"/>
                </a:solidFill>
              </a:rPr>
              <a:t>Job satisfaction in Businesses and Corporations</a:t>
            </a:r>
          </a:p>
          <a:p>
            <a:pPr marL="0" indent="0">
              <a:buNone/>
            </a:pPr>
            <a:endParaRPr lang="en-US">
              <a:solidFill>
                <a:srgbClr val="626262"/>
              </a:solidFill>
            </a:endParaRPr>
          </a:p>
          <a:p>
            <a:pPr marL="0" indent="0">
              <a:buNone/>
            </a:pPr>
            <a:endParaRPr lang="en-US">
              <a:solidFill>
                <a:srgbClr val="626262"/>
              </a:solidFill>
            </a:endParaRPr>
          </a:p>
          <a:p>
            <a:pPr marL="0" indent="0">
              <a:buNone/>
            </a:pPr>
            <a:endParaRPr lang="en-US">
              <a:solidFill>
                <a:srgbClr val="626262"/>
              </a:solidFill>
            </a:endParaRPr>
          </a:p>
          <a:p>
            <a:r>
              <a:rPr lang="en-US">
                <a:solidFill>
                  <a:srgbClr val="626262"/>
                </a:solidFill>
              </a:rPr>
              <a:t>Suicide prevention in social media and violence detection</a:t>
            </a:r>
          </a:p>
          <a:p>
            <a:pPr marL="0" indent="0">
              <a:buNone/>
            </a:pPr>
            <a:endParaRPr lang="en-US">
              <a:solidFill>
                <a:srgbClr val="626262"/>
              </a:solidFill>
            </a:endParaRPr>
          </a:p>
          <a:p>
            <a:pPr marL="0" indent="0">
              <a:buNone/>
            </a:pPr>
            <a:endParaRPr lang="en-US">
              <a:solidFill>
                <a:srgbClr val="626262"/>
              </a:solidFill>
            </a:endParaRPr>
          </a:p>
          <a:p>
            <a:pPr marL="0" indent="0">
              <a:buNone/>
            </a:pPr>
            <a:endParaRPr lang="en-US">
              <a:solidFill>
                <a:srgbClr val="626262"/>
              </a:solidFill>
            </a:endParaRPr>
          </a:p>
          <a:p>
            <a:r>
              <a:rPr lang="en-US">
                <a:solidFill>
                  <a:srgbClr val="626262"/>
                </a:solidFill>
              </a:rPr>
              <a:t>Voice and Mental assistance</a:t>
            </a:r>
          </a:p>
        </p:txBody>
      </p:sp>
      <p:pic>
        <p:nvPicPr>
          <p:cNvPr id="4100" name="Picture 4" descr="‪4 Ways to Improve Customer Satisfaction In a Call Center - EVS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662" y="2135689"/>
            <a:ext cx="2679858" cy="10749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1233702" y="2135690"/>
            <a:ext cx="1919591" cy="1074971"/>
          </a:xfrm>
          <a:prstGeom prst="rect">
            <a:avLst/>
          </a:prstGeom>
        </p:spPr>
      </p:pic>
      <p:pic>
        <p:nvPicPr>
          <p:cNvPr id="4104" name="Picture 8" descr="‪World Suicide Prevention Day: Social media influence increasing suicid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702" y="3727622"/>
            <a:ext cx="1919591" cy="1078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3709662" y="3727623"/>
            <a:ext cx="1628457" cy="1083664"/>
          </a:xfrm>
          <a:prstGeom prst="rect">
            <a:avLst/>
          </a:prstGeom>
        </p:spPr>
      </p:pic>
      <p:pic>
        <p:nvPicPr>
          <p:cNvPr id="11" name="Picture 10"/>
          <p:cNvPicPr>
            <a:picLocks noChangeAspect="1"/>
          </p:cNvPicPr>
          <p:nvPr/>
        </p:nvPicPr>
        <p:blipFill>
          <a:blip r:embed="rId6"/>
          <a:stretch>
            <a:fillRect/>
          </a:stretch>
        </p:blipFill>
        <p:spPr>
          <a:xfrm>
            <a:off x="5894488" y="3727622"/>
            <a:ext cx="1931458" cy="1081616"/>
          </a:xfrm>
          <a:prstGeom prst="rect">
            <a:avLst/>
          </a:prstGeom>
        </p:spPr>
      </p:pic>
      <p:pic>
        <p:nvPicPr>
          <p:cNvPr id="13" name="Picture 12"/>
          <p:cNvPicPr>
            <a:picLocks noChangeAspect="1"/>
          </p:cNvPicPr>
          <p:nvPr/>
        </p:nvPicPr>
        <p:blipFill>
          <a:blip r:embed="rId7"/>
          <a:stretch>
            <a:fillRect/>
          </a:stretch>
        </p:blipFill>
        <p:spPr>
          <a:xfrm>
            <a:off x="1233702" y="5343526"/>
            <a:ext cx="2374471" cy="1187236"/>
          </a:xfrm>
          <a:prstGeom prst="rect">
            <a:avLst/>
          </a:prstGeom>
        </p:spPr>
      </p:pic>
      <p:pic>
        <p:nvPicPr>
          <p:cNvPr id="4112" name="Picture 16" descr="‪Amazon announces update to Alexa that lets it express emotions like  disappointment or excitement | Daily Mail Onli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4542" y="5343526"/>
            <a:ext cx="3226563" cy="1114939"/>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Mental Health Support for Young People (16-26) in Stirling - Step Up Suppor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7474" y="5343525"/>
            <a:ext cx="2234494" cy="111724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D50B05F-430F-683F-EFAA-589CD187B561}"/>
              </a:ext>
            </a:extLst>
          </p:cNvPr>
          <p:cNvSpPr>
            <a:spLocks noGrp="1"/>
          </p:cNvSpPr>
          <p:nvPr>
            <p:ph type="sldNum" sz="quarter" idx="12"/>
          </p:nvPr>
        </p:nvSpPr>
        <p:spPr/>
        <p:txBody>
          <a:bodyPr/>
          <a:lstStyle/>
          <a:p>
            <a:fld id="{D57F1E4F-1CFF-5643-939E-217C01CDF565}" type="slidenum">
              <a:rPr lang="en-US" dirty="0"/>
              <a:pPr/>
              <a:t>3</a:t>
            </a:fld>
            <a:endParaRPr lang="en-US"/>
          </a:p>
        </p:txBody>
      </p:sp>
    </p:spTree>
    <p:extLst>
      <p:ext uri="{BB962C8B-B14F-4D97-AF65-F5344CB8AC3E}">
        <p14:creationId xmlns:p14="http://schemas.microsoft.com/office/powerpoint/2010/main" val="4159147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normAutofit fontScale="90000"/>
          </a:bodyPr>
          <a:lstStyle/>
          <a:p>
            <a:r>
              <a:rPr lang="en-US"/>
              <a:t>Feature Selection – By Feature Importance</a:t>
            </a:r>
          </a:p>
        </p:txBody>
      </p:sp>
      <p:sp>
        <p:nvSpPr>
          <p:cNvPr id="4" name="Content Placeholder 3">
            <a:extLst>
              <a:ext uri="{FF2B5EF4-FFF2-40B4-BE49-F238E27FC236}">
                <a16:creationId xmlns:a16="http://schemas.microsoft.com/office/drawing/2014/main" id="{06063395-E30F-62E5-638E-DB255EB45037}"/>
              </a:ext>
            </a:extLst>
          </p:cNvPr>
          <p:cNvSpPr>
            <a:spLocks noGrp="1"/>
          </p:cNvSpPr>
          <p:nvPr>
            <p:ph idx="1"/>
          </p:nvPr>
        </p:nvSpPr>
        <p:spPr>
          <a:xfrm>
            <a:off x="677334" y="1322389"/>
            <a:ext cx="8596668" cy="4718973"/>
          </a:xfrm>
        </p:spPr>
        <p:txBody>
          <a:bodyPr vert="horz" lIns="91440" tIns="45720" rIns="91440" bIns="45720" rtlCol="0" anchor="t">
            <a:normAutofit/>
          </a:bodyPr>
          <a:lstStyle/>
          <a:p>
            <a:endParaRPr lang="en-US"/>
          </a:p>
          <a:p>
            <a:pPr marL="0" indent="0">
              <a:buNone/>
            </a:pPr>
            <a:endParaRPr lang="en-US"/>
          </a:p>
          <a:p>
            <a:endParaRPr lang="en-US"/>
          </a:p>
          <a:p>
            <a:endParaRPr lang="en-US"/>
          </a:p>
          <a:p>
            <a:endParaRPr lang="en-US"/>
          </a:p>
          <a:p>
            <a:endParaRPr lang="en-US"/>
          </a:p>
        </p:txBody>
      </p:sp>
      <p:sp>
        <p:nvSpPr>
          <p:cNvPr id="6" name="Content Placeholder 2">
            <a:extLst>
              <a:ext uri="{FF2B5EF4-FFF2-40B4-BE49-F238E27FC236}">
                <a16:creationId xmlns:a16="http://schemas.microsoft.com/office/drawing/2014/main" id="{7F5B4F19-CAFC-2837-959B-99F391C92CF9}"/>
              </a:ext>
            </a:extLst>
          </p:cNvPr>
          <p:cNvSpPr txBox="1">
            <a:spLocks/>
          </p:cNvSpPr>
          <p:nvPr/>
        </p:nvSpPr>
        <p:spPr>
          <a:xfrm>
            <a:off x="677333" y="1456626"/>
            <a:ext cx="4624674" cy="5001839"/>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Wingdings" charset="2"/>
              <a:buChar char="Ø"/>
            </a:pPr>
            <a:r>
              <a:rPr lang="en-US" sz="1400">
                <a:solidFill>
                  <a:srgbClr val="626262"/>
                </a:solidFill>
              </a:rPr>
              <a:t>Selecting features by feature importance Threshold, by taking all features with importance values above given Threshold:</a:t>
            </a:r>
          </a:p>
          <a:p>
            <a:pPr lvl="1" indent="-342900">
              <a:buAutoNum type="arabicPeriod"/>
            </a:pPr>
            <a:r>
              <a:rPr lang="en-US" sz="1400">
                <a:solidFill>
                  <a:srgbClr val="626262"/>
                </a:solidFill>
              </a:rPr>
              <a:t>Added a random values feature to existing 384 features</a:t>
            </a:r>
          </a:p>
          <a:p>
            <a:pPr lvl="1" indent="-342900">
              <a:buAutoNum type="arabicPeriod"/>
            </a:pPr>
            <a:r>
              <a:rPr lang="en-US" sz="1400">
                <a:solidFill>
                  <a:srgbClr val="626262"/>
                </a:solidFill>
              </a:rPr>
              <a:t>Train the </a:t>
            </a:r>
            <a:r>
              <a:rPr lang="en-US" sz="1400" err="1">
                <a:solidFill>
                  <a:srgbClr val="626262"/>
                </a:solidFill>
              </a:rPr>
              <a:t>RandomForest</a:t>
            </a:r>
            <a:r>
              <a:rPr lang="en-US" sz="1400">
                <a:solidFill>
                  <a:srgbClr val="626262"/>
                </a:solidFill>
              </a:rPr>
              <a:t> Classifier and extract its feature importance values</a:t>
            </a:r>
          </a:p>
          <a:p>
            <a:pPr lvl="1" indent="-342900">
              <a:buAutoNum type="arabicPeriod"/>
            </a:pPr>
            <a:r>
              <a:rPr lang="en-US" sz="1400">
                <a:solidFill>
                  <a:srgbClr val="626262"/>
                </a:solidFill>
              </a:rPr>
              <a:t>The feature importance value of the random feature was set as a minimum Threshold</a:t>
            </a:r>
          </a:p>
          <a:p>
            <a:pPr lvl="1" indent="-342900">
              <a:buAutoNum type="arabicPeriod"/>
            </a:pPr>
            <a:r>
              <a:rPr lang="en-US" sz="1400">
                <a:solidFill>
                  <a:srgbClr val="626262"/>
                </a:solidFill>
              </a:rPr>
              <a:t>The maximum Threshold is set to maximum value of feature importance</a:t>
            </a:r>
          </a:p>
          <a:p>
            <a:pPr lvl="1" indent="-342900">
              <a:buAutoNum type="arabicPeriod"/>
            </a:pPr>
            <a:r>
              <a:rPr lang="en-US" sz="1400">
                <a:solidFill>
                  <a:srgbClr val="626262"/>
                </a:solidFill>
              </a:rPr>
              <a:t>Run </a:t>
            </a:r>
            <a:r>
              <a:rPr lang="en-US" sz="1400" err="1">
                <a:solidFill>
                  <a:srgbClr val="626262"/>
                </a:solidFill>
              </a:rPr>
              <a:t>Optuna</a:t>
            </a:r>
            <a:r>
              <a:rPr lang="en-US" sz="1400">
                <a:solidFill>
                  <a:srgbClr val="626262"/>
                </a:solidFill>
              </a:rPr>
              <a:t> framework for choosing the best Threshold, that gives best score with selected features </a:t>
            </a:r>
          </a:p>
          <a:p>
            <a:pPr>
              <a:buFont typeface="Wingdings" charset="2"/>
              <a:buChar char="Ø"/>
            </a:pPr>
            <a:r>
              <a:rPr lang="en-US" sz="1400">
                <a:solidFill>
                  <a:srgbClr val="626262"/>
                </a:solidFill>
              </a:rPr>
              <a:t>This method reduces the number of features from 384 to 76, and also increases the score value from 59.52% to 61.73%</a:t>
            </a:r>
          </a:p>
        </p:txBody>
      </p:sp>
      <p:pic>
        <p:nvPicPr>
          <p:cNvPr id="3" name="Picture 2" descr="A graph showing a number of blue lines&#10;&#10;Description automatically generated">
            <a:extLst>
              <a:ext uri="{FF2B5EF4-FFF2-40B4-BE49-F238E27FC236}">
                <a16:creationId xmlns:a16="http://schemas.microsoft.com/office/drawing/2014/main" id="{AEA819BC-AC92-C130-684C-E0B95D06EF28}"/>
              </a:ext>
            </a:extLst>
          </p:cNvPr>
          <p:cNvPicPr>
            <a:picLocks noChangeAspect="1"/>
          </p:cNvPicPr>
          <p:nvPr/>
        </p:nvPicPr>
        <p:blipFill>
          <a:blip r:embed="rId2"/>
          <a:stretch>
            <a:fillRect/>
          </a:stretch>
        </p:blipFill>
        <p:spPr>
          <a:xfrm>
            <a:off x="5512693" y="1176077"/>
            <a:ext cx="6302289" cy="2992285"/>
          </a:xfrm>
          <a:prstGeom prst="rect">
            <a:avLst/>
          </a:prstGeom>
        </p:spPr>
      </p:pic>
      <p:sp>
        <p:nvSpPr>
          <p:cNvPr id="7" name="Rectangle 6">
            <a:extLst>
              <a:ext uri="{FF2B5EF4-FFF2-40B4-BE49-F238E27FC236}">
                <a16:creationId xmlns:a16="http://schemas.microsoft.com/office/drawing/2014/main" id="{2F9673BF-2C53-52C7-C4CA-EDBD8380B36B}"/>
              </a:ext>
            </a:extLst>
          </p:cNvPr>
          <p:cNvSpPr/>
          <p:nvPr/>
        </p:nvSpPr>
        <p:spPr>
          <a:xfrm flipH="1">
            <a:off x="11429903" y="1570533"/>
            <a:ext cx="66923" cy="2584323"/>
          </a:xfrm>
          <a:prstGeom prst="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FCE2CB-E06C-FF34-7EA0-23AE0EAE5AE4}"/>
              </a:ext>
            </a:extLst>
          </p:cNvPr>
          <p:cNvSpPr txBox="1"/>
          <p:nvPr/>
        </p:nvSpPr>
        <p:spPr>
          <a:xfrm>
            <a:off x="10344411" y="4321478"/>
            <a:ext cx="189977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C00000"/>
                </a:solidFill>
                <a:highlight>
                  <a:srgbClr val="C0C0C0"/>
                </a:highlight>
              </a:rPr>
              <a:t>The last feature is a random created feature</a:t>
            </a:r>
          </a:p>
        </p:txBody>
      </p:sp>
      <p:cxnSp>
        <p:nvCxnSpPr>
          <p:cNvPr id="11" name="Straight Arrow Connector 10">
            <a:extLst>
              <a:ext uri="{FF2B5EF4-FFF2-40B4-BE49-F238E27FC236}">
                <a16:creationId xmlns:a16="http://schemas.microsoft.com/office/drawing/2014/main" id="{FD83E271-96D2-7C60-A0C2-C9C5510A8A41}"/>
              </a:ext>
            </a:extLst>
          </p:cNvPr>
          <p:cNvCxnSpPr/>
          <p:nvPr/>
        </p:nvCxnSpPr>
        <p:spPr>
          <a:xfrm>
            <a:off x="5730658" y="2254685"/>
            <a:ext cx="6085560" cy="1"/>
          </a:xfrm>
          <a:prstGeom prst="straightConnector1">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12" name="Straight Arrow Connector 11">
            <a:extLst>
              <a:ext uri="{FF2B5EF4-FFF2-40B4-BE49-F238E27FC236}">
                <a16:creationId xmlns:a16="http://schemas.microsoft.com/office/drawing/2014/main" id="{96D29440-4932-6898-97B3-9E9B1A6D1C47}"/>
              </a:ext>
            </a:extLst>
          </p:cNvPr>
          <p:cNvCxnSpPr>
            <a:cxnSpLocks/>
          </p:cNvCxnSpPr>
          <p:nvPr/>
        </p:nvCxnSpPr>
        <p:spPr>
          <a:xfrm>
            <a:off x="5730657" y="3674301"/>
            <a:ext cx="6085560" cy="1"/>
          </a:xfrm>
          <a:prstGeom prst="straightConnector1">
            <a:avLst/>
          </a:prstGeom>
          <a:ln w="28575">
            <a:prstDash val="dash"/>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86D756C8-8E9F-13AB-1E13-01A6757B53EA}"/>
              </a:ext>
            </a:extLst>
          </p:cNvPr>
          <p:cNvCxnSpPr>
            <a:cxnSpLocks/>
          </p:cNvCxnSpPr>
          <p:nvPr/>
        </p:nvCxnSpPr>
        <p:spPr>
          <a:xfrm>
            <a:off x="5730657" y="3413342"/>
            <a:ext cx="6085560" cy="1"/>
          </a:xfrm>
          <a:prstGeom prst="straightConnector1">
            <a:avLst/>
          </a:prstGeom>
          <a:ln w="28575">
            <a:prstDash val="dash"/>
          </a:ln>
        </p:spPr>
        <p:style>
          <a:lnRef idx="1">
            <a:schemeClr val="accent5"/>
          </a:lnRef>
          <a:fillRef idx="0">
            <a:schemeClr val="accent5"/>
          </a:fillRef>
          <a:effectRef idx="0">
            <a:schemeClr val="accent5"/>
          </a:effectRef>
          <a:fontRef idx="minor">
            <a:schemeClr val="tx1"/>
          </a:fontRef>
        </p:style>
      </p:cxnSp>
      <p:sp>
        <p:nvSpPr>
          <p:cNvPr id="14" name="TextBox 13">
            <a:extLst>
              <a:ext uri="{FF2B5EF4-FFF2-40B4-BE49-F238E27FC236}">
                <a16:creationId xmlns:a16="http://schemas.microsoft.com/office/drawing/2014/main" id="{9F565826-B3E6-95AC-8374-5161D58C4E1F}"/>
              </a:ext>
            </a:extLst>
          </p:cNvPr>
          <p:cNvSpPr txBox="1"/>
          <p:nvPr/>
        </p:nvSpPr>
        <p:spPr>
          <a:xfrm>
            <a:off x="6419588" y="1972847"/>
            <a:ext cx="17640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C00000"/>
                </a:solidFill>
              </a:rPr>
              <a:t>Maximum Threshold</a:t>
            </a:r>
          </a:p>
        </p:txBody>
      </p:sp>
      <p:sp>
        <p:nvSpPr>
          <p:cNvPr id="16" name="TextBox 15">
            <a:extLst>
              <a:ext uri="{FF2B5EF4-FFF2-40B4-BE49-F238E27FC236}">
                <a16:creationId xmlns:a16="http://schemas.microsoft.com/office/drawing/2014/main" id="{C05BC9BE-A1FF-1858-2CE0-A525A1B8C81A}"/>
              </a:ext>
            </a:extLst>
          </p:cNvPr>
          <p:cNvSpPr txBox="1"/>
          <p:nvPr/>
        </p:nvSpPr>
        <p:spPr>
          <a:xfrm>
            <a:off x="6419588" y="4039640"/>
            <a:ext cx="17640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C00000"/>
                </a:solidFill>
              </a:rPr>
              <a:t>Minimum Threshold</a:t>
            </a:r>
          </a:p>
        </p:txBody>
      </p:sp>
      <p:sp>
        <p:nvSpPr>
          <p:cNvPr id="17" name="TextBox 16">
            <a:extLst>
              <a:ext uri="{FF2B5EF4-FFF2-40B4-BE49-F238E27FC236}">
                <a16:creationId xmlns:a16="http://schemas.microsoft.com/office/drawing/2014/main" id="{CF9DA223-8279-7764-337F-6B786CAF226A}"/>
              </a:ext>
            </a:extLst>
          </p:cNvPr>
          <p:cNvSpPr txBox="1"/>
          <p:nvPr/>
        </p:nvSpPr>
        <p:spPr>
          <a:xfrm>
            <a:off x="6690985" y="2954053"/>
            <a:ext cx="10020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C00000"/>
                </a:solidFill>
              </a:rPr>
              <a:t>Selected Threshold</a:t>
            </a:r>
          </a:p>
        </p:txBody>
      </p:sp>
      <p:sp>
        <p:nvSpPr>
          <p:cNvPr id="18" name="Oval 17">
            <a:extLst>
              <a:ext uri="{FF2B5EF4-FFF2-40B4-BE49-F238E27FC236}">
                <a16:creationId xmlns:a16="http://schemas.microsoft.com/office/drawing/2014/main" id="{4E5643E9-F72D-7E2F-DC60-CA17B7B2BC7B}"/>
              </a:ext>
            </a:extLst>
          </p:cNvPr>
          <p:cNvSpPr/>
          <p:nvPr/>
        </p:nvSpPr>
        <p:spPr>
          <a:xfrm>
            <a:off x="5928986" y="2672217"/>
            <a:ext cx="688931" cy="866385"/>
          </a:xfrm>
          <a:prstGeom prst="ellipse">
            <a:avLst/>
          </a:prstGeom>
          <a:noFill/>
          <a:ln w="28575">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83E2F0DD-3F5D-FBF9-42BE-845B7673B9CB}"/>
              </a:ext>
            </a:extLst>
          </p:cNvPr>
          <p:cNvSpPr/>
          <p:nvPr/>
        </p:nvSpPr>
        <p:spPr>
          <a:xfrm>
            <a:off x="7693068" y="2672218"/>
            <a:ext cx="657616" cy="866385"/>
          </a:xfrm>
          <a:prstGeom prst="ellipse">
            <a:avLst/>
          </a:prstGeom>
          <a:noFill/>
          <a:ln w="28575">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7F6B6656-E81F-1570-8525-E6431A09E226}"/>
              </a:ext>
            </a:extLst>
          </p:cNvPr>
          <p:cNvSpPr/>
          <p:nvPr/>
        </p:nvSpPr>
        <p:spPr>
          <a:xfrm>
            <a:off x="9571972" y="2724410"/>
            <a:ext cx="584548" cy="814191"/>
          </a:xfrm>
          <a:prstGeom prst="ellipse">
            <a:avLst/>
          </a:prstGeom>
          <a:noFill/>
          <a:ln w="28575">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B359034D-4319-9547-2661-C9FA4B648756}"/>
              </a:ext>
            </a:extLst>
          </p:cNvPr>
          <p:cNvSpPr txBox="1"/>
          <p:nvPr/>
        </p:nvSpPr>
        <p:spPr>
          <a:xfrm>
            <a:off x="4818347" y="6457165"/>
            <a:ext cx="74300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onsolas"/>
              </a:rPr>
              <a:t>Best score: 0.6173448417591451 (</a:t>
            </a:r>
            <a:r>
              <a:rPr lang="en-US" sz="1200" err="1">
                <a:latin typeface="Consolas"/>
              </a:rPr>
              <a:t>n_feat</a:t>
            </a:r>
            <a:r>
              <a:rPr lang="en-US" sz="1200">
                <a:latin typeface="Consolas"/>
              </a:rPr>
              <a:t>: 76, threshold: {'</a:t>
            </a:r>
            <a:r>
              <a:rPr lang="en-US" sz="1200" err="1">
                <a:latin typeface="Consolas"/>
              </a:rPr>
              <a:t>thr</a:t>
            </a:r>
            <a:r>
              <a:rPr lang="en-US" sz="1200">
                <a:latin typeface="Consolas"/>
              </a:rPr>
              <a:t>': 0.0028166328711526807})</a:t>
            </a:r>
            <a:endParaRPr lang="en-US" sz="1200"/>
          </a:p>
        </p:txBody>
      </p:sp>
      <p:pic>
        <p:nvPicPr>
          <p:cNvPr id="22" name="Picture 21" descr="A graph with blue dots&#10;&#10;Description automatically generated">
            <a:extLst>
              <a:ext uri="{FF2B5EF4-FFF2-40B4-BE49-F238E27FC236}">
                <a16:creationId xmlns:a16="http://schemas.microsoft.com/office/drawing/2014/main" id="{E8466EBF-1F0E-EF36-41C9-733733D65559}"/>
              </a:ext>
            </a:extLst>
          </p:cNvPr>
          <p:cNvPicPr>
            <a:picLocks noChangeAspect="1"/>
          </p:cNvPicPr>
          <p:nvPr/>
        </p:nvPicPr>
        <p:blipFill>
          <a:blip r:embed="rId3"/>
          <a:stretch>
            <a:fillRect/>
          </a:stretch>
        </p:blipFill>
        <p:spPr>
          <a:xfrm>
            <a:off x="5925268" y="4464224"/>
            <a:ext cx="4141027" cy="2000511"/>
          </a:xfrm>
          <a:prstGeom prst="rect">
            <a:avLst/>
          </a:prstGeom>
        </p:spPr>
      </p:pic>
      <p:sp>
        <p:nvSpPr>
          <p:cNvPr id="5" name="Slide Number Placeholder 4">
            <a:extLst>
              <a:ext uri="{FF2B5EF4-FFF2-40B4-BE49-F238E27FC236}">
                <a16:creationId xmlns:a16="http://schemas.microsoft.com/office/drawing/2014/main" id="{8BAA3150-FEB8-5A4C-0669-3DA7C871859F}"/>
              </a:ext>
            </a:extLst>
          </p:cNvPr>
          <p:cNvSpPr>
            <a:spLocks noGrp="1"/>
          </p:cNvSpPr>
          <p:nvPr>
            <p:ph type="sldNum" sz="quarter" idx="12"/>
          </p:nvPr>
        </p:nvSpPr>
        <p:spPr/>
        <p:txBody>
          <a:bodyPr/>
          <a:lstStyle/>
          <a:p>
            <a:fld id="{D57F1E4F-1CFF-5643-939E-217C01CDF565}" type="slidenum">
              <a:rPr lang="en-US" dirty="0"/>
              <a:pPr/>
              <a:t>30</a:t>
            </a:fld>
            <a:endParaRPr lang="en-US"/>
          </a:p>
        </p:txBody>
      </p:sp>
    </p:spTree>
    <p:extLst>
      <p:ext uri="{BB962C8B-B14F-4D97-AF65-F5344CB8AC3E}">
        <p14:creationId xmlns:p14="http://schemas.microsoft.com/office/powerpoint/2010/main" val="1159067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Feature Selection - RFECV</a:t>
            </a:r>
          </a:p>
        </p:txBody>
      </p:sp>
      <p:sp>
        <p:nvSpPr>
          <p:cNvPr id="4" name="Content Placeholder 3">
            <a:extLst>
              <a:ext uri="{FF2B5EF4-FFF2-40B4-BE49-F238E27FC236}">
                <a16:creationId xmlns:a16="http://schemas.microsoft.com/office/drawing/2014/main" id="{06063395-E30F-62E5-638E-DB255EB45037}"/>
              </a:ext>
            </a:extLst>
          </p:cNvPr>
          <p:cNvSpPr>
            <a:spLocks noGrp="1"/>
          </p:cNvSpPr>
          <p:nvPr>
            <p:ph idx="1"/>
          </p:nvPr>
        </p:nvSpPr>
        <p:spPr>
          <a:xfrm>
            <a:off x="677334" y="1322389"/>
            <a:ext cx="8596668" cy="4718973"/>
          </a:xfrm>
        </p:spPr>
        <p:txBody>
          <a:bodyPr vert="horz" lIns="91440" tIns="45720" rIns="91440" bIns="45720" rtlCol="0" anchor="t">
            <a:normAutofit/>
          </a:bodyPr>
          <a:lstStyle/>
          <a:p>
            <a:endParaRPr lang="en-US"/>
          </a:p>
          <a:p>
            <a:pPr marL="0" indent="0">
              <a:buNone/>
            </a:pPr>
            <a:endParaRPr lang="en-US"/>
          </a:p>
          <a:p>
            <a:endParaRPr lang="en-US"/>
          </a:p>
          <a:p>
            <a:endParaRPr lang="en-US"/>
          </a:p>
          <a:p>
            <a:endParaRPr lang="en-US"/>
          </a:p>
          <a:p>
            <a:endParaRPr lang="en-US"/>
          </a:p>
        </p:txBody>
      </p:sp>
      <p:sp>
        <p:nvSpPr>
          <p:cNvPr id="6" name="Content Placeholder 2">
            <a:extLst>
              <a:ext uri="{FF2B5EF4-FFF2-40B4-BE49-F238E27FC236}">
                <a16:creationId xmlns:a16="http://schemas.microsoft.com/office/drawing/2014/main" id="{7F5B4F19-CAFC-2837-959B-99F391C92CF9}"/>
              </a:ext>
            </a:extLst>
          </p:cNvPr>
          <p:cNvSpPr txBox="1">
            <a:spLocks/>
          </p:cNvSpPr>
          <p:nvPr/>
        </p:nvSpPr>
        <p:spPr>
          <a:xfrm>
            <a:off x="677333" y="1685226"/>
            <a:ext cx="8820893" cy="474058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Wingdings" charset="2"/>
              <a:buChar char="Ø"/>
            </a:pPr>
            <a:r>
              <a:rPr lang="en-US">
                <a:solidFill>
                  <a:srgbClr val="626262"/>
                </a:solidFill>
              </a:rPr>
              <a:t>Given an estimator that assigns weights to features the goal is to recursively eliminate features.</a:t>
            </a:r>
          </a:p>
          <a:p>
            <a:pPr>
              <a:buFont typeface="Wingdings" charset="2"/>
              <a:buChar char="Ø"/>
            </a:pPr>
            <a:r>
              <a:rPr lang="en-US">
                <a:solidFill>
                  <a:srgbClr val="626262"/>
                </a:solidFill>
              </a:rPr>
              <a:t>We used </a:t>
            </a:r>
            <a:r>
              <a:rPr lang="en-US" err="1">
                <a:solidFill>
                  <a:srgbClr val="626262"/>
                </a:solidFill>
              </a:rPr>
              <a:t>RidgeClassifier</a:t>
            </a:r>
            <a:r>
              <a:rPr lang="en-US">
                <a:solidFill>
                  <a:srgbClr val="626262"/>
                </a:solidFill>
              </a:rPr>
              <a:t> as an estimator, and </a:t>
            </a:r>
            <a:r>
              <a:rPr lang="en-US" err="1">
                <a:solidFill>
                  <a:srgbClr val="626262"/>
                </a:solidFill>
              </a:rPr>
              <a:t>StratifiedKFold</a:t>
            </a:r>
            <a:r>
              <a:rPr lang="en-US">
                <a:solidFill>
                  <a:srgbClr val="626262"/>
                </a:solidFill>
              </a:rPr>
              <a:t> for cv.</a:t>
            </a:r>
          </a:p>
          <a:p>
            <a:pPr>
              <a:buFont typeface="Wingdings" charset="2"/>
              <a:buChar char="Ø"/>
            </a:pPr>
            <a:r>
              <a:rPr lang="en-US">
                <a:solidFill>
                  <a:srgbClr val="626262"/>
                </a:solidFill>
              </a:rPr>
              <a:t>We got 50 features out of 200K features.</a:t>
            </a:r>
          </a:p>
          <a:p>
            <a:pPr>
              <a:buFont typeface="Wingdings" charset="2"/>
              <a:buChar char="Ø"/>
            </a:pPr>
            <a:endParaRPr lang="en-US">
              <a:solidFill>
                <a:srgbClr val="404040"/>
              </a:solidFill>
              <a:latin typeface="Trebuchet MS"/>
            </a:endParaRPr>
          </a:p>
          <a:p>
            <a:pPr>
              <a:buFont typeface="Wingdings" charset="2"/>
              <a:buChar char="Ø"/>
            </a:pPr>
            <a:endParaRPr lang="en-US">
              <a:solidFill>
                <a:srgbClr val="404040"/>
              </a:solidFill>
              <a:latin typeface="Trebuchet MS"/>
            </a:endParaRPr>
          </a:p>
        </p:txBody>
      </p:sp>
      <p:sp>
        <p:nvSpPr>
          <p:cNvPr id="3" name="Slide Number Placeholder 2">
            <a:extLst>
              <a:ext uri="{FF2B5EF4-FFF2-40B4-BE49-F238E27FC236}">
                <a16:creationId xmlns:a16="http://schemas.microsoft.com/office/drawing/2014/main" id="{4DD53481-AB72-753E-1475-E677006A3D9A}"/>
              </a:ext>
            </a:extLst>
          </p:cNvPr>
          <p:cNvSpPr>
            <a:spLocks noGrp="1"/>
          </p:cNvSpPr>
          <p:nvPr>
            <p:ph type="sldNum" sz="quarter" idx="12"/>
          </p:nvPr>
        </p:nvSpPr>
        <p:spPr/>
        <p:txBody>
          <a:bodyPr/>
          <a:lstStyle/>
          <a:p>
            <a:fld id="{D57F1E4F-1CFF-5643-939E-217C01CDF565}" type="slidenum">
              <a:rPr lang="en-US" dirty="0"/>
              <a:pPr/>
              <a:t>31</a:t>
            </a:fld>
            <a:endParaRPr lang="en-US"/>
          </a:p>
        </p:txBody>
      </p:sp>
    </p:spTree>
    <p:extLst>
      <p:ext uri="{BB962C8B-B14F-4D97-AF65-F5344CB8AC3E}">
        <p14:creationId xmlns:p14="http://schemas.microsoft.com/office/powerpoint/2010/main" val="1150671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EDFB-E37B-5567-88ED-3CFFE568F56C}"/>
              </a:ext>
            </a:extLst>
          </p:cNvPr>
          <p:cNvSpPr>
            <a:spLocks noGrp="1"/>
          </p:cNvSpPr>
          <p:nvPr>
            <p:ph type="title"/>
          </p:nvPr>
        </p:nvSpPr>
        <p:spPr>
          <a:xfrm>
            <a:off x="1188814" y="2655518"/>
            <a:ext cx="8346147" cy="1320800"/>
          </a:xfrm>
        </p:spPr>
        <p:txBody>
          <a:bodyPr>
            <a:normAutofit/>
          </a:bodyPr>
          <a:lstStyle/>
          <a:p>
            <a:pPr algn="ctr"/>
            <a:r>
              <a:rPr lang="en-US" sz="6600"/>
              <a:t>Classifiers</a:t>
            </a:r>
          </a:p>
        </p:txBody>
      </p:sp>
      <p:sp>
        <p:nvSpPr>
          <p:cNvPr id="3" name="Slide Number Placeholder 2">
            <a:extLst>
              <a:ext uri="{FF2B5EF4-FFF2-40B4-BE49-F238E27FC236}">
                <a16:creationId xmlns:a16="http://schemas.microsoft.com/office/drawing/2014/main" id="{5C3D20B8-E83F-D67A-4568-FD80BED5C5A3}"/>
              </a:ext>
            </a:extLst>
          </p:cNvPr>
          <p:cNvSpPr>
            <a:spLocks noGrp="1"/>
          </p:cNvSpPr>
          <p:nvPr>
            <p:ph type="sldNum" sz="quarter" idx="12"/>
          </p:nvPr>
        </p:nvSpPr>
        <p:spPr/>
        <p:txBody>
          <a:bodyPr/>
          <a:lstStyle/>
          <a:p>
            <a:fld id="{D57F1E4F-1CFF-5643-939E-217C01CDF565}" type="slidenum">
              <a:rPr lang="en-US" dirty="0"/>
              <a:pPr/>
              <a:t>32</a:t>
            </a:fld>
            <a:endParaRPr lang="en-US"/>
          </a:p>
        </p:txBody>
      </p:sp>
    </p:spTree>
    <p:extLst>
      <p:ext uri="{BB962C8B-B14F-4D97-AF65-F5344CB8AC3E}">
        <p14:creationId xmlns:p14="http://schemas.microsoft.com/office/powerpoint/2010/main" val="601529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err="1"/>
              <a:t>XGBoost</a:t>
            </a:r>
          </a:p>
        </p:txBody>
      </p:sp>
      <p:sp>
        <p:nvSpPr>
          <p:cNvPr id="4" name="Content Placeholder 3">
            <a:extLst>
              <a:ext uri="{FF2B5EF4-FFF2-40B4-BE49-F238E27FC236}">
                <a16:creationId xmlns:a16="http://schemas.microsoft.com/office/drawing/2014/main" id="{06063395-E30F-62E5-638E-DB255EB45037}"/>
              </a:ext>
            </a:extLst>
          </p:cNvPr>
          <p:cNvSpPr>
            <a:spLocks noGrp="1"/>
          </p:cNvSpPr>
          <p:nvPr>
            <p:ph idx="1"/>
          </p:nvPr>
        </p:nvSpPr>
        <p:spPr>
          <a:xfrm>
            <a:off x="677334" y="1322389"/>
            <a:ext cx="8596668" cy="4718973"/>
          </a:xfrm>
        </p:spPr>
        <p:txBody>
          <a:bodyPr vert="horz" lIns="91440" tIns="45720" rIns="91440" bIns="45720" rtlCol="0" anchor="t">
            <a:normAutofit/>
          </a:bodyPr>
          <a:lstStyle/>
          <a:p>
            <a:endParaRPr lang="en-US"/>
          </a:p>
          <a:p>
            <a:pPr marL="0" indent="0">
              <a:buNone/>
            </a:pPr>
            <a:endParaRPr lang="en-US"/>
          </a:p>
          <a:p>
            <a:endParaRPr lang="en-US"/>
          </a:p>
          <a:p>
            <a:endParaRPr lang="en-US"/>
          </a:p>
          <a:p>
            <a:endParaRPr lang="en-US"/>
          </a:p>
          <a:p>
            <a:endParaRPr lang="en-US"/>
          </a:p>
        </p:txBody>
      </p:sp>
      <p:sp>
        <p:nvSpPr>
          <p:cNvPr id="5" name="Content Placeholder 2">
            <a:extLst>
              <a:ext uri="{FF2B5EF4-FFF2-40B4-BE49-F238E27FC236}">
                <a16:creationId xmlns:a16="http://schemas.microsoft.com/office/drawing/2014/main" id="{926C7DDC-8B6B-BF60-17D0-410E4E3A0B32}"/>
              </a:ext>
            </a:extLst>
          </p:cNvPr>
          <p:cNvSpPr txBox="1">
            <a:spLocks/>
          </p:cNvSpPr>
          <p:nvPr/>
        </p:nvSpPr>
        <p:spPr>
          <a:xfrm>
            <a:off x="677333" y="1576369"/>
            <a:ext cx="8820893" cy="483855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Wingdings" charset="2"/>
              <a:buChar char="Ø"/>
            </a:pPr>
            <a:r>
              <a:rPr lang="en-US">
                <a:solidFill>
                  <a:srgbClr val="626262"/>
                </a:solidFill>
              </a:rPr>
              <a:t>We Have a primary prediction.</a:t>
            </a:r>
          </a:p>
          <a:p>
            <a:pPr>
              <a:buFont typeface="Wingdings" charset="2"/>
              <a:buChar char="Ø"/>
            </a:pPr>
            <a:r>
              <a:rPr lang="en-US">
                <a:solidFill>
                  <a:srgbClr val="626262"/>
                </a:solidFill>
              </a:rPr>
              <a:t>We Create branches by thresholding the data.</a:t>
            </a:r>
          </a:p>
          <a:p>
            <a:pPr>
              <a:buFont typeface="Wingdings" charset="2"/>
              <a:buChar char="Ø"/>
            </a:pPr>
            <a:r>
              <a:rPr lang="en-US">
                <a:solidFill>
                  <a:srgbClr val="626262"/>
                </a:solidFill>
              </a:rPr>
              <a:t>Each leaf gets a similarity score:</a:t>
            </a:r>
          </a:p>
          <a:p>
            <a:pPr>
              <a:buFont typeface="Wingdings" charset="2"/>
              <a:buChar char="Ø"/>
            </a:pPr>
            <a:endParaRPr lang="en-US">
              <a:solidFill>
                <a:srgbClr val="626262"/>
              </a:solidFill>
            </a:endParaRPr>
          </a:p>
          <a:p>
            <a:pPr>
              <a:buFont typeface="Wingdings" charset="2"/>
              <a:buChar char="Ø"/>
            </a:pPr>
            <a:endParaRPr lang="en-US">
              <a:solidFill>
                <a:srgbClr val="626262"/>
              </a:solidFill>
            </a:endParaRPr>
          </a:p>
          <a:p>
            <a:pPr>
              <a:buFont typeface="Wingdings" charset="2"/>
              <a:buChar char="Ø"/>
            </a:pPr>
            <a:endParaRPr lang="en-US">
              <a:solidFill>
                <a:srgbClr val="626262"/>
              </a:solidFill>
            </a:endParaRPr>
          </a:p>
          <a:p>
            <a:pPr>
              <a:buFont typeface="Wingdings" charset="2"/>
              <a:buChar char="Ø"/>
            </a:pPr>
            <a:endParaRPr lang="en-US">
              <a:solidFill>
                <a:srgbClr val="626262"/>
              </a:solidFill>
            </a:endParaRPr>
          </a:p>
          <a:p>
            <a:pPr>
              <a:buFont typeface="Wingdings" charset="2"/>
              <a:buChar char="Ø"/>
            </a:pPr>
            <a:r>
              <a:rPr lang="en-US">
                <a:solidFill>
                  <a:srgbClr val="626262"/>
                </a:solidFill>
              </a:rPr>
              <a:t>For each leaf we calculate the gain:</a:t>
            </a:r>
          </a:p>
          <a:p>
            <a:pPr>
              <a:buFont typeface="Wingdings" charset="2"/>
              <a:buChar char="Ø"/>
            </a:pPr>
            <a:endParaRPr lang="en-US">
              <a:solidFill>
                <a:srgbClr val="626262"/>
              </a:solidFill>
            </a:endParaRPr>
          </a:p>
          <a:p>
            <a:pPr>
              <a:buFont typeface="Wingdings" charset="2"/>
              <a:buChar char="Ø"/>
            </a:pPr>
            <a:endParaRPr lang="en-US">
              <a:solidFill>
                <a:srgbClr val="626262"/>
              </a:solidFill>
            </a:endParaRPr>
          </a:p>
          <a:p>
            <a:pPr>
              <a:buFont typeface="Wingdings" charset="2"/>
              <a:buChar char="Ø"/>
            </a:pPr>
            <a:r>
              <a:rPr lang="en-US">
                <a:solidFill>
                  <a:srgbClr val="626262"/>
                </a:solidFill>
              </a:rPr>
              <a:t>The threshold with maximum gain starts the branch.</a:t>
            </a:r>
          </a:p>
          <a:p>
            <a:pPr>
              <a:buFont typeface="Wingdings" charset="2"/>
              <a:buChar char="Ø"/>
            </a:pPr>
            <a:endParaRPr lang="en-US">
              <a:solidFill>
                <a:srgbClr val="404040"/>
              </a:solidFill>
              <a:latin typeface="Trebuchet MS"/>
            </a:endParaRPr>
          </a:p>
          <a:p>
            <a:pPr>
              <a:buFont typeface="Wingdings" charset="2"/>
              <a:buChar char="Ø"/>
            </a:pPr>
            <a:endParaRPr lang="en-US">
              <a:solidFill>
                <a:srgbClr val="404040"/>
              </a:solidFill>
              <a:latin typeface="Trebuchet MS"/>
            </a:endParaRPr>
          </a:p>
        </p:txBody>
      </p:sp>
      <p:pic>
        <p:nvPicPr>
          <p:cNvPr id="9" name="Picture 8" descr="A black and white text&#10;&#10;Description automatically generated">
            <a:extLst>
              <a:ext uri="{FF2B5EF4-FFF2-40B4-BE49-F238E27FC236}">
                <a16:creationId xmlns:a16="http://schemas.microsoft.com/office/drawing/2014/main" id="{15A31A79-54BB-4B0F-9AF1-DD7346238DF3}"/>
              </a:ext>
            </a:extLst>
          </p:cNvPr>
          <p:cNvPicPr>
            <a:picLocks noChangeAspect="1"/>
          </p:cNvPicPr>
          <p:nvPr/>
        </p:nvPicPr>
        <p:blipFill>
          <a:blip r:embed="rId2"/>
          <a:stretch>
            <a:fillRect/>
          </a:stretch>
        </p:blipFill>
        <p:spPr>
          <a:xfrm>
            <a:off x="1127414" y="2876005"/>
            <a:ext cx="3848101" cy="810492"/>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9F74E2E2-DFD4-7484-E489-AF711B686FB1}"/>
              </a:ext>
            </a:extLst>
          </p:cNvPr>
          <p:cNvPicPr>
            <a:picLocks noChangeAspect="1"/>
          </p:cNvPicPr>
          <p:nvPr/>
        </p:nvPicPr>
        <p:blipFill>
          <a:blip r:embed="rId3"/>
          <a:stretch>
            <a:fillRect/>
          </a:stretch>
        </p:blipFill>
        <p:spPr>
          <a:xfrm>
            <a:off x="1132587" y="4800360"/>
            <a:ext cx="3841662" cy="559734"/>
          </a:xfrm>
          <a:prstGeom prst="rect">
            <a:avLst/>
          </a:prstGeom>
        </p:spPr>
      </p:pic>
      <p:sp>
        <p:nvSpPr>
          <p:cNvPr id="3" name="Slide Number Placeholder 2">
            <a:extLst>
              <a:ext uri="{FF2B5EF4-FFF2-40B4-BE49-F238E27FC236}">
                <a16:creationId xmlns:a16="http://schemas.microsoft.com/office/drawing/2014/main" id="{7F7151CF-0A9D-CDA9-9C8C-BF450DBF7CDE}"/>
              </a:ext>
            </a:extLst>
          </p:cNvPr>
          <p:cNvSpPr>
            <a:spLocks noGrp="1"/>
          </p:cNvSpPr>
          <p:nvPr>
            <p:ph type="sldNum" sz="quarter" idx="12"/>
          </p:nvPr>
        </p:nvSpPr>
        <p:spPr/>
        <p:txBody>
          <a:bodyPr/>
          <a:lstStyle/>
          <a:p>
            <a:fld id="{D57F1E4F-1CFF-5643-939E-217C01CDF565}" type="slidenum">
              <a:rPr lang="en-US" dirty="0"/>
              <a:pPr/>
              <a:t>33</a:t>
            </a:fld>
            <a:endParaRPr lang="en-US"/>
          </a:p>
        </p:txBody>
      </p:sp>
    </p:spTree>
    <p:extLst>
      <p:ext uri="{BB962C8B-B14F-4D97-AF65-F5344CB8AC3E}">
        <p14:creationId xmlns:p14="http://schemas.microsoft.com/office/powerpoint/2010/main" val="3819839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err="1"/>
              <a:t>XGBoost</a:t>
            </a:r>
          </a:p>
        </p:txBody>
      </p:sp>
      <p:sp>
        <p:nvSpPr>
          <p:cNvPr id="4" name="Content Placeholder 3">
            <a:extLst>
              <a:ext uri="{FF2B5EF4-FFF2-40B4-BE49-F238E27FC236}">
                <a16:creationId xmlns:a16="http://schemas.microsoft.com/office/drawing/2014/main" id="{06063395-E30F-62E5-638E-DB255EB45037}"/>
              </a:ext>
            </a:extLst>
          </p:cNvPr>
          <p:cNvSpPr>
            <a:spLocks noGrp="1"/>
          </p:cNvSpPr>
          <p:nvPr>
            <p:ph idx="1"/>
          </p:nvPr>
        </p:nvSpPr>
        <p:spPr>
          <a:xfrm>
            <a:off x="677334" y="1322389"/>
            <a:ext cx="8596668" cy="4718973"/>
          </a:xfrm>
        </p:spPr>
        <p:txBody>
          <a:bodyPr vert="horz" lIns="91440" tIns="45720" rIns="91440" bIns="45720" rtlCol="0" anchor="t">
            <a:normAutofit/>
          </a:bodyPr>
          <a:lstStyle/>
          <a:p>
            <a:endParaRPr lang="en-US"/>
          </a:p>
          <a:p>
            <a:pPr marL="0" indent="0">
              <a:buNone/>
            </a:pPr>
            <a:endParaRPr lang="en-US"/>
          </a:p>
          <a:p>
            <a:endParaRPr lang="en-US"/>
          </a:p>
          <a:p>
            <a:endParaRPr lang="en-US"/>
          </a:p>
          <a:p>
            <a:endParaRPr lang="en-US"/>
          </a:p>
          <a:p>
            <a:endParaRPr lang="en-US"/>
          </a:p>
        </p:txBody>
      </p:sp>
      <p:sp>
        <p:nvSpPr>
          <p:cNvPr id="5" name="Content Placeholder 2">
            <a:extLst>
              <a:ext uri="{FF2B5EF4-FFF2-40B4-BE49-F238E27FC236}">
                <a16:creationId xmlns:a16="http://schemas.microsoft.com/office/drawing/2014/main" id="{926C7DDC-8B6B-BF60-17D0-410E4E3A0B32}"/>
              </a:ext>
            </a:extLst>
          </p:cNvPr>
          <p:cNvSpPr txBox="1">
            <a:spLocks/>
          </p:cNvSpPr>
          <p:nvPr/>
        </p:nvSpPr>
        <p:spPr>
          <a:xfrm>
            <a:off x="677333" y="1696112"/>
            <a:ext cx="8820893" cy="472969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Wingdings" charset="2"/>
              <a:buChar char="Ø"/>
            </a:pPr>
            <a:r>
              <a:rPr lang="en-US">
                <a:solidFill>
                  <a:srgbClr val="626262"/>
                </a:solidFill>
              </a:rPr>
              <a:t>Prune the tree – getting only the leaves we want</a:t>
            </a:r>
          </a:p>
          <a:p>
            <a:pPr>
              <a:buFont typeface="Wingdings" charset="2"/>
              <a:buChar char="Ø"/>
            </a:pPr>
            <a:r>
              <a:rPr lang="en-US">
                <a:solidFill>
                  <a:srgbClr val="626262"/>
                </a:solidFill>
              </a:rPr>
              <a:t>Select only leaves with gain -     &gt; 0</a:t>
            </a:r>
          </a:p>
          <a:p>
            <a:pPr>
              <a:buFont typeface="Wingdings" charset="2"/>
              <a:buChar char="Ø"/>
            </a:pPr>
            <a:r>
              <a:rPr lang="en-US">
                <a:solidFill>
                  <a:srgbClr val="626262"/>
                </a:solidFill>
              </a:rPr>
              <a:t>After pruning the tree we re-calculate the new residual by:</a:t>
            </a:r>
            <a:br>
              <a:rPr lang="en-US">
                <a:solidFill>
                  <a:srgbClr val="626262"/>
                </a:solidFill>
              </a:rPr>
            </a:br>
            <a:r>
              <a:rPr lang="en-US">
                <a:solidFill>
                  <a:srgbClr val="626262"/>
                </a:solidFill>
              </a:rPr>
              <a:t>previous prediction + (learning rate * output).</a:t>
            </a:r>
          </a:p>
          <a:p>
            <a:pPr marL="0" indent="0">
              <a:buNone/>
            </a:pPr>
            <a:r>
              <a:rPr lang="en-US" b="1">
                <a:solidFill>
                  <a:srgbClr val="626262"/>
                </a:solidFill>
              </a:rPr>
              <a:t>We have parameters to control the model</a:t>
            </a:r>
            <a:r>
              <a:rPr lang="en-US">
                <a:solidFill>
                  <a:srgbClr val="626262"/>
                </a:solidFill>
              </a:rPr>
              <a:t>:</a:t>
            </a:r>
          </a:p>
          <a:p>
            <a:pPr>
              <a:buFont typeface="Wingdings" charset="2"/>
              <a:buChar char="Ø"/>
            </a:pPr>
            <a:r>
              <a:rPr lang="en-US">
                <a:solidFill>
                  <a:srgbClr val="626262"/>
                </a:solidFill>
              </a:rPr>
              <a:t>Learning rate (eta), gamma, </a:t>
            </a:r>
            <a:r>
              <a:rPr lang="en-US" err="1">
                <a:solidFill>
                  <a:srgbClr val="626262"/>
                </a:solidFill>
              </a:rPr>
              <a:t>max_depth</a:t>
            </a:r>
            <a:r>
              <a:rPr lang="en-US">
                <a:solidFill>
                  <a:srgbClr val="626262"/>
                </a:solidFill>
              </a:rPr>
              <a:t>, lambda, </a:t>
            </a:r>
            <a:r>
              <a:rPr lang="en-US" err="1">
                <a:solidFill>
                  <a:srgbClr val="626262"/>
                </a:solidFill>
              </a:rPr>
              <a:t>max_leaves</a:t>
            </a:r>
            <a:endParaRPr lang="en-US">
              <a:solidFill>
                <a:srgbClr val="626262"/>
              </a:solidFill>
            </a:endParaRPr>
          </a:p>
          <a:p>
            <a:pPr>
              <a:buFont typeface="Wingdings" charset="2"/>
              <a:buChar char="Ø"/>
            </a:pPr>
            <a:r>
              <a:rPr lang="en-US">
                <a:solidFill>
                  <a:srgbClr val="626262"/>
                </a:solidFill>
              </a:rPr>
              <a:t>When running all features using </a:t>
            </a:r>
            <a:r>
              <a:rPr lang="en-US" err="1">
                <a:solidFill>
                  <a:srgbClr val="626262"/>
                </a:solidFill>
              </a:rPr>
              <a:t>XGBClassifier</a:t>
            </a:r>
            <a:r>
              <a:rPr lang="en-US">
                <a:solidFill>
                  <a:srgbClr val="626262"/>
                </a:solidFill>
              </a:rPr>
              <a:t> we got 61% accuracy.</a:t>
            </a:r>
          </a:p>
          <a:p>
            <a:pPr>
              <a:buFont typeface="Wingdings" charset="2"/>
              <a:buChar char="Ø"/>
            </a:pPr>
            <a:endParaRPr lang="en-US">
              <a:solidFill>
                <a:srgbClr val="404040"/>
              </a:solidFill>
            </a:endParaRPr>
          </a:p>
          <a:p>
            <a:pPr>
              <a:buFont typeface="Wingdings" charset="2"/>
              <a:buChar char="Ø"/>
            </a:pPr>
            <a:endParaRPr lang="en-US"/>
          </a:p>
          <a:p>
            <a:pPr>
              <a:buFont typeface="Wingdings" charset="2"/>
              <a:buChar char="Ø"/>
            </a:pPr>
            <a:endParaRPr lang="en-US"/>
          </a:p>
          <a:p>
            <a:pPr>
              <a:buFont typeface="Wingdings" charset="2"/>
              <a:buChar char="Ø"/>
            </a:pPr>
            <a:endParaRPr lang="en-US">
              <a:solidFill>
                <a:srgbClr val="404040"/>
              </a:solidFill>
              <a:latin typeface="Trebuchet MS"/>
            </a:endParaRPr>
          </a:p>
          <a:p>
            <a:pPr>
              <a:buFont typeface="Wingdings" charset="2"/>
              <a:buChar char="Ø"/>
            </a:pPr>
            <a:endParaRPr lang="en-US">
              <a:solidFill>
                <a:srgbClr val="404040"/>
              </a:solidFill>
              <a:latin typeface="Trebuchet MS"/>
            </a:endParaRPr>
          </a:p>
          <a:p>
            <a:pPr>
              <a:buFont typeface="Wingdings" charset="2"/>
              <a:buChar char="Ø"/>
            </a:pPr>
            <a:endParaRPr lang="en-US">
              <a:solidFill>
                <a:srgbClr val="404040"/>
              </a:solidFill>
              <a:latin typeface="Trebuchet MS"/>
            </a:endParaRPr>
          </a:p>
        </p:txBody>
      </p:sp>
      <p:pic>
        <p:nvPicPr>
          <p:cNvPr id="6" name="Picture 5">
            <a:extLst>
              <a:ext uri="{FF2B5EF4-FFF2-40B4-BE49-F238E27FC236}">
                <a16:creationId xmlns:a16="http://schemas.microsoft.com/office/drawing/2014/main" id="{5DD5D6BA-1011-1D2C-B914-907490FAE39A}"/>
              </a:ext>
            </a:extLst>
          </p:cNvPr>
          <p:cNvPicPr>
            <a:picLocks noChangeAspect="1"/>
          </p:cNvPicPr>
          <p:nvPr/>
        </p:nvPicPr>
        <p:blipFill>
          <a:blip r:embed="rId2"/>
          <a:stretch>
            <a:fillRect/>
          </a:stretch>
        </p:blipFill>
        <p:spPr>
          <a:xfrm>
            <a:off x="4216783" y="2207201"/>
            <a:ext cx="164523" cy="204354"/>
          </a:xfrm>
          <a:prstGeom prst="rect">
            <a:avLst/>
          </a:prstGeom>
        </p:spPr>
      </p:pic>
      <p:sp>
        <p:nvSpPr>
          <p:cNvPr id="3" name="Slide Number Placeholder 2">
            <a:extLst>
              <a:ext uri="{FF2B5EF4-FFF2-40B4-BE49-F238E27FC236}">
                <a16:creationId xmlns:a16="http://schemas.microsoft.com/office/drawing/2014/main" id="{32AED478-A338-6E35-6A37-73B50C092C67}"/>
              </a:ext>
            </a:extLst>
          </p:cNvPr>
          <p:cNvSpPr>
            <a:spLocks noGrp="1"/>
          </p:cNvSpPr>
          <p:nvPr>
            <p:ph type="sldNum" sz="quarter" idx="12"/>
          </p:nvPr>
        </p:nvSpPr>
        <p:spPr/>
        <p:txBody>
          <a:bodyPr/>
          <a:lstStyle/>
          <a:p>
            <a:fld id="{D57F1E4F-1CFF-5643-939E-217C01CDF565}" type="slidenum">
              <a:rPr lang="en-US" dirty="0"/>
              <a:pPr/>
              <a:t>34</a:t>
            </a:fld>
            <a:endParaRPr lang="en-US"/>
          </a:p>
        </p:txBody>
      </p:sp>
    </p:spTree>
    <p:extLst>
      <p:ext uri="{BB962C8B-B14F-4D97-AF65-F5344CB8AC3E}">
        <p14:creationId xmlns:p14="http://schemas.microsoft.com/office/powerpoint/2010/main" val="1307106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Models Search</a:t>
            </a:r>
          </a:p>
        </p:txBody>
      </p:sp>
      <p:sp>
        <p:nvSpPr>
          <p:cNvPr id="3" name="Content Placeholder 2"/>
          <p:cNvSpPr>
            <a:spLocks noGrp="1"/>
          </p:cNvSpPr>
          <p:nvPr>
            <p:ph idx="1"/>
          </p:nvPr>
        </p:nvSpPr>
        <p:spPr>
          <a:xfrm>
            <a:off x="677333" y="1434855"/>
            <a:ext cx="8820893" cy="4990953"/>
          </a:xfrm>
        </p:spPr>
        <p:txBody>
          <a:bodyPr vert="horz" lIns="91440" tIns="45720" rIns="91440" bIns="45720" rtlCol="0" anchor="t">
            <a:normAutofit/>
          </a:bodyPr>
          <a:lstStyle/>
          <a:p>
            <a:pPr>
              <a:buFont typeface="Wingdings" charset="2"/>
              <a:buChar char="Ø"/>
            </a:pPr>
            <a:r>
              <a:rPr lang="en-US">
                <a:solidFill>
                  <a:srgbClr val="626262"/>
                </a:solidFill>
              </a:rPr>
              <a:t>We use </a:t>
            </a:r>
            <a:r>
              <a:rPr lang="en-US" err="1">
                <a:solidFill>
                  <a:srgbClr val="626262"/>
                </a:solidFill>
              </a:rPr>
              <a:t>Optuna</a:t>
            </a:r>
            <a:r>
              <a:rPr lang="en-US">
                <a:solidFill>
                  <a:srgbClr val="626262"/>
                </a:solidFill>
              </a:rPr>
              <a:t> library as a main model search framework, with different hyperparameters</a:t>
            </a:r>
          </a:p>
          <a:p>
            <a:pPr>
              <a:buFont typeface="Wingdings" charset="2"/>
              <a:buChar char="Ø"/>
            </a:pPr>
            <a:r>
              <a:rPr lang="en-US">
                <a:solidFill>
                  <a:srgbClr val="626262"/>
                </a:solidFill>
              </a:rPr>
              <a:t>Cross validation with </a:t>
            </a:r>
            <a:r>
              <a:rPr lang="en-US" err="1">
                <a:solidFill>
                  <a:srgbClr val="626262"/>
                </a:solidFill>
              </a:rPr>
              <a:t>StratifiedKFolds</a:t>
            </a:r>
            <a:r>
              <a:rPr lang="en-US">
                <a:solidFill>
                  <a:srgbClr val="626262"/>
                </a:solidFill>
              </a:rPr>
              <a:t> was used in these search processes</a:t>
            </a:r>
          </a:p>
          <a:p>
            <a:pPr>
              <a:buFont typeface="Wingdings" charset="2"/>
              <a:buChar char="Ø"/>
            </a:pPr>
            <a:r>
              <a:rPr lang="en-US">
                <a:solidFill>
                  <a:srgbClr val="626262"/>
                </a:solidFill>
              </a:rPr>
              <a:t>Each model has its own searching process</a:t>
            </a:r>
          </a:p>
        </p:txBody>
      </p:sp>
      <p:sp>
        <p:nvSpPr>
          <p:cNvPr id="4" name="Slide Number Placeholder 3">
            <a:extLst>
              <a:ext uri="{FF2B5EF4-FFF2-40B4-BE49-F238E27FC236}">
                <a16:creationId xmlns:a16="http://schemas.microsoft.com/office/drawing/2014/main" id="{08F77C47-EB06-F88C-DFDE-D4FD3FC8404B}"/>
              </a:ext>
            </a:extLst>
          </p:cNvPr>
          <p:cNvSpPr>
            <a:spLocks noGrp="1"/>
          </p:cNvSpPr>
          <p:nvPr>
            <p:ph type="sldNum" sz="quarter" idx="12"/>
          </p:nvPr>
        </p:nvSpPr>
        <p:spPr/>
        <p:txBody>
          <a:bodyPr/>
          <a:lstStyle/>
          <a:p>
            <a:fld id="{D57F1E4F-1CFF-5643-939E-217C01CDF565}" type="slidenum">
              <a:rPr lang="en-US" dirty="0"/>
              <a:pPr/>
              <a:t>35</a:t>
            </a:fld>
            <a:endParaRPr lang="en-US"/>
          </a:p>
        </p:txBody>
      </p:sp>
    </p:spTree>
    <p:extLst>
      <p:ext uri="{BB962C8B-B14F-4D97-AF65-F5344CB8AC3E}">
        <p14:creationId xmlns:p14="http://schemas.microsoft.com/office/powerpoint/2010/main" val="344506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EDFB-E37B-5567-88ED-3CFFE568F56C}"/>
              </a:ext>
            </a:extLst>
          </p:cNvPr>
          <p:cNvSpPr>
            <a:spLocks noGrp="1"/>
          </p:cNvSpPr>
          <p:nvPr>
            <p:ph type="title"/>
          </p:nvPr>
        </p:nvSpPr>
        <p:spPr>
          <a:xfrm>
            <a:off x="1188814" y="2655518"/>
            <a:ext cx="8346147" cy="1320800"/>
          </a:xfrm>
        </p:spPr>
        <p:txBody>
          <a:bodyPr>
            <a:normAutofit/>
          </a:bodyPr>
          <a:lstStyle/>
          <a:p>
            <a:pPr algn="ctr"/>
            <a:r>
              <a:rPr lang="en-US" sz="6600"/>
              <a:t>Results</a:t>
            </a:r>
          </a:p>
        </p:txBody>
      </p:sp>
      <p:sp>
        <p:nvSpPr>
          <p:cNvPr id="3" name="Slide Number Placeholder 2">
            <a:extLst>
              <a:ext uri="{FF2B5EF4-FFF2-40B4-BE49-F238E27FC236}">
                <a16:creationId xmlns:a16="http://schemas.microsoft.com/office/drawing/2014/main" id="{987C4391-AA3B-4937-0C33-0FD238E59B27}"/>
              </a:ext>
            </a:extLst>
          </p:cNvPr>
          <p:cNvSpPr>
            <a:spLocks noGrp="1"/>
          </p:cNvSpPr>
          <p:nvPr>
            <p:ph type="sldNum" sz="quarter" idx="12"/>
          </p:nvPr>
        </p:nvSpPr>
        <p:spPr/>
        <p:txBody>
          <a:bodyPr/>
          <a:lstStyle/>
          <a:p>
            <a:fld id="{D57F1E4F-1CFF-5643-939E-217C01CDF565}" type="slidenum">
              <a:rPr lang="en-US" dirty="0"/>
              <a:pPr/>
              <a:t>36</a:t>
            </a:fld>
            <a:endParaRPr lang="en-US"/>
          </a:p>
        </p:txBody>
      </p:sp>
    </p:spTree>
    <p:extLst>
      <p:ext uri="{BB962C8B-B14F-4D97-AF65-F5344CB8AC3E}">
        <p14:creationId xmlns:p14="http://schemas.microsoft.com/office/powerpoint/2010/main" val="2116091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Classifiers comparison</a:t>
            </a:r>
          </a:p>
        </p:txBody>
      </p:sp>
      <p:sp>
        <p:nvSpPr>
          <p:cNvPr id="3" name="Slide Number Placeholder 2">
            <a:extLst>
              <a:ext uri="{FF2B5EF4-FFF2-40B4-BE49-F238E27FC236}">
                <a16:creationId xmlns:a16="http://schemas.microsoft.com/office/drawing/2014/main" id="{2DC951A5-EA42-BF33-1B76-CF048FB41DF3}"/>
              </a:ext>
            </a:extLst>
          </p:cNvPr>
          <p:cNvSpPr>
            <a:spLocks noGrp="1"/>
          </p:cNvSpPr>
          <p:nvPr>
            <p:ph type="sldNum" sz="quarter" idx="12"/>
          </p:nvPr>
        </p:nvSpPr>
        <p:spPr/>
        <p:txBody>
          <a:bodyPr/>
          <a:lstStyle/>
          <a:p>
            <a:fld id="{D57F1E4F-1CFF-5643-939E-217C01CDF565}" type="slidenum">
              <a:rPr lang="en-US" dirty="0"/>
              <a:pPr/>
              <a:t>37</a:t>
            </a:fld>
            <a:endParaRPr lang="en-US"/>
          </a:p>
        </p:txBody>
      </p:sp>
      <p:graphicFrame>
        <p:nvGraphicFramePr>
          <p:cNvPr id="12" name="Content Placeholder 11">
            <a:extLst>
              <a:ext uri="{FF2B5EF4-FFF2-40B4-BE49-F238E27FC236}">
                <a16:creationId xmlns:a16="http://schemas.microsoft.com/office/drawing/2014/main" id="{3CA9BD78-C561-3EF9-9962-E5A886FC5F1B}"/>
              </a:ext>
            </a:extLst>
          </p:cNvPr>
          <p:cNvGraphicFramePr>
            <a:graphicFrameLocks noGrp="1"/>
          </p:cNvGraphicFramePr>
          <p:nvPr>
            <p:ph idx="1"/>
            <p:extLst>
              <p:ext uri="{D42A27DB-BD31-4B8C-83A1-F6EECF244321}">
                <p14:modId xmlns:p14="http://schemas.microsoft.com/office/powerpoint/2010/main" val="398862397"/>
              </p:ext>
            </p:extLst>
          </p:nvPr>
        </p:nvGraphicFramePr>
        <p:xfrm>
          <a:off x="470045" y="1447079"/>
          <a:ext cx="9206655" cy="4581095"/>
        </p:xfrm>
        <a:graphic>
          <a:graphicData uri="http://schemas.openxmlformats.org/drawingml/2006/table">
            <a:tbl>
              <a:tblPr firstRow="1" bandRow="1">
                <a:tableStyleId>{5C22544A-7EE6-4342-B048-85BDC9FD1C3A}</a:tableStyleId>
              </a:tblPr>
              <a:tblGrid>
                <a:gridCol w="2072355">
                  <a:extLst>
                    <a:ext uri="{9D8B030D-6E8A-4147-A177-3AD203B41FA5}">
                      <a16:colId xmlns:a16="http://schemas.microsoft.com/office/drawing/2014/main" val="2196276757"/>
                    </a:ext>
                  </a:extLst>
                </a:gridCol>
                <a:gridCol w="3382707">
                  <a:extLst>
                    <a:ext uri="{9D8B030D-6E8A-4147-A177-3AD203B41FA5}">
                      <a16:colId xmlns:a16="http://schemas.microsoft.com/office/drawing/2014/main" val="3097408689"/>
                    </a:ext>
                  </a:extLst>
                </a:gridCol>
                <a:gridCol w="2585102">
                  <a:extLst>
                    <a:ext uri="{9D8B030D-6E8A-4147-A177-3AD203B41FA5}">
                      <a16:colId xmlns:a16="http://schemas.microsoft.com/office/drawing/2014/main" val="2205313167"/>
                    </a:ext>
                  </a:extLst>
                </a:gridCol>
                <a:gridCol w="1166491">
                  <a:extLst>
                    <a:ext uri="{9D8B030D-6E8A-4147-A177-3AD203B41FA5}">
                      <a16:colId xmlns:a16="http://schemas.microsoft.com/office/drawing/2014/main" val="3227025077"/>
                    </a:ext>
                  </a:extLst>
                </a:gridCol>
              </a:tblGrid>
              <a:tr h="541783">
                <a:tc>
                  <a:txBody>
                    <a:bodyPr/>
                    <a:lstStyle/>
                    <a:p>
                      <a:endParaRPr lang="en-US">
                        <a:solidFill>
                          <a:schemeClr val="tx1"/>
                        </a:solidFill>
                      </a:endParaRPr>
                    </a:p>
                  </a:txBody>
                  <a:tcPr/>
                </a:tc>
                <a:tc>
                  <a:txBody>
                    <a:bodyPr/>
                    <a:lstStyle/>
                    <a:p>
                      <a:pPr lvl="0">
                        <a:buNone/>
                      </a:pPr>
                      <a:r>
                        <a:rPr lang="en-US"/>
                        <a:t>Pros</a:t>
                      </a:r>
                    </a:p>
                  </a:txBody>
                  <a:tcPr/>
                </a:tc>
                <a:tc>
                  <a:txBody>
                    <a:bodyPr/>
                    <a:lstStyle/>
                    <a:p>
                      <a:pPr lvl="0">
                        <a:buNone/>
                      </a:pPr>
                      <a:r>
                        <a:rPr lang="en-US"/>
                        <a:t>Cons</a:t>
                      </a:r>
                    </a:p>
                  </a:txBody>
                  <a:tcPr/>
                </a:tc>
                <a:tc>
                  <a:txBody>
                    <a:bodyPr/>
                    <a:lstStyle/>
                    <a:p>
                      <a:pPr lvl="0">
                        <a:buNone/>
                      </a:pPr>
                      <a:r>
                        <a:rPr lang="en-US"/>
                        <a:t>Accuracy</a:t>
                      </a:r>
                    </a:p>
                  </a:txBody>
                  <a:tcPr/>
                </a:tc>
                <a:extLst>
                  <a:ext uri="{0D108BD9-81ED-4DB2-BD59-A6C34878D82A}">
                    <a16:rowId xmlns:a16="http://schemas.microsoft.com/office/drawing/2014/main" val="773187874"/>
                  </a:ext>
                </a:extLst>
              </a:tr>
              <a:tr h="541783">
                <a:tc>
                  <a:txBody>
                    <a:bodyPr/>
                    <a:lstStyle/>
                    <a:p>
                      <a:pPr lvl="0" algn="l">
                        <a:lnSpc>
                          <a:spcPct val="100000"/>
                        </a:lnSpc>
                        <a:spcBef>
                          <a:spcPts val="0"/>
                        </a:spcBef>
                        <a:spcAft>
                          <a:spcPts val="0"/>
                        </a:spcAft>
                        <a:buNone/>
                      </a:pPr>
                      <a:r>
                        <a:rPr lang="en-US" sz="1800" b="1" i="0" u="none" strike="noStrike" noProof="0">
                          <a:solidFill>
                            <a:schemeClr val="tx1"/>
                          </a:solidFill>
                          <a:latin typeface="Trebuchet MS"/>
                        </a:rPr>
                        <a:t>SVM</a:t>
                      </a:r>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Trebuchet MS"/>
                        </a:rPr>
                        <a:t>Efficient in high-dimensional spaces and Memory usage</a:t>
                      </a:r>
                    </a:p>
                    <a:p>
                      <a:pPr lvl="0">
                        <a:buNone/>
                      </a:pP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Trebuchet MS"/>
                        </a:rPr>
                        <a:t>Slow training time, sensitive to parameter tuning &amp; noise</a:t>
                      </a:r>
                    </a:p>
                  </a:txBody>
                  <a:tcPr/>
                </a:tc>
                <a:tc>
                  <a:txBody>
                    <a:bodyPr/>
                    <a:lstStyle/>
                    <a:p>
                      <a:pPr algn="ctr"/>
                      <a:r>
                        <a:rPr lang="en-US"/>
                        <a:t>30%</a:t>
                      </a:r>
                    </a:p>
                  </a:txBody>
                  <a:tcPr/>
                </a:tc>
                <a:extLst>
                  <a:ext uri="{0D108BD9-81ED-4DB2-BD59-A6C34878D82A}">
                    <a16:rowId xmlns:a16="http://schemas.microsoft.com/office/drawing/2014/main" val="788517001"/>
                  </a:ext>
                </a:extLst>
              </a:tr>
              <a:tr h="541783">
                <a:tc>
                  <a:txBody>
                    <a:bodyPr/>
                    <a:lstStyle/>
                    <a:p>
                      <a:pPr lvl="0">
                        <a:buNone/>
                      </a:pPr>
                      <a:r>
                        <a:rPr lang="en-US" sz="1800" b="1" i="0" u="none" strike="noStrike" noProof="0">
                          <a:solidFill>
                            <a:schemeClr val="tx1"/>
                          </a:solidFill>
                          <a:latin typeface="Trebuchet MS"/>
                        </a:rPr>
                        <a:t>Random Forest</a:t>
                      </a:r>
                      <a:endParaRPr lang="en-US">
                        <a:solidFill>
                          <a:schemeClr val="tx1"/>
                        </a:solidFill>
                      </a:endParaRPr>
                    </a:p>
                  </a:txBody>
                  <a:tcPr/>
                </a:tc>
                <a:tc>
                  <a:txBody>
                    <a:bodyPr/>
                    <a:lstStyle/>
                    <a:p>
                      <a:pPr lvl="0">
                        <a:buNone/>
                      </a:pPr>
                      <a:r>
                        <a:rPr lang="en-US" sz="1800" b="0" i="0" u="none" strike="noStrike" noProof="0">
                          <a:solidFill>
                            <a:srgbClr val="000000"/>
                          </a:solidFill>
                          <a:latin typeface="Trebuchet MS"/>
                        </a:rPr>
                        <a:t>High accuracy, efficient with large datasets, Robust to overfitting</a:t>
                      </a: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Trebuchet MS"/>
                        </a:rPr>
                        <a:t>Black box, Slower prediction time</a:t>
                      </a:r>
                    </a:p>
                    <a:p>
                      <a:pPr lvl="0">
                        <a:buNone/>
                      </a:pPr>
                      <a:endParaRPr lang="en-US"/>
                    </a:p>
                  </a:txBody>
                  <a:tcPr/>
                </a:tc>
                <a:tc>
                  <a:txBody>
                    <a:bodyPr/>
                    <a:lstStyle/>
                    <a:p>
                      <a:pPr lvl="0" algn="ctr">
                        <a:buNone/>
                      </a:pPr>
                      <a:r>
                        <a:rPr lang="en-US" sz="1800" b="0" i="0" u="none" strike="noStrike" noProof="0">
                          <a:solidFill>
                            <a:srgbClr val="000000"/>
                          </a:solidFill>
                          <a:latin typeface="Trebuchet MS"/>
                        </a:rPr>
                        <a:t>61%</a:t>
                      </a:r>
                      <a:endParaRPr lang="en-US"/>
                    </a:p>
                  </a:txBody>
                  <a:tcPr/>
                </a:tc>
                <a:extLst>
                  <a:ext uri="{0D108BD9-81ED-4DB2-BD59-A6C34878D82A}">
                    <a16:rowId xmlns:a16="http://schemas.microsoft.com/office/drawing/2014/main" val="1733756750"/>
                  </a:ext>
                </a:extLst>
              </a:tr>
              <a:tr h="1296112">
                <a:tc>
                  <a:txBody>
                    <a:bodyPr/>
                    <a:lstStyle/>
                    <a:p>
                      <a:pPr lvl="0" algn="l">
                        <a:lnSpc>
                          <a:spcPct val="100000"/>
                        </a:lnSpc>
                        <a:spcBef>
                          <a:spcPts val="0"/>
                        </a:spcBef>
                        <a:spcAft>
                          <a:spcPts val="0"/>
                        </a:spcAft>
                        <a:buNone/>
                      </a:pPr>
                      <a:r>
                        <a:rPr lang="en-US" sz="1800" b="1" i="0" u="none" strike="noStrike" noProof="0">
                          <a:solidFill>
                            <a:schemeClr val="tx1"/>
                          </a:solidFill>
                          <a:latin typeface="Trebuchet MS"/>
                        </a:rPr>
                        <a:t>Gradient Boosting Machine</a:t>
                      </a:r>
                    </a:p>
                  </a:txBody>
                  <a:tcPr/>
                </a:tc>
                <a:tc>
                  <a:txBody>
                    <a:bodyPr/>
                    <a:lstStyle/>
                    <a:p>
                      <a:pPr lvl="0">
                        <a:buNone/>
                      </a:pPr>
                      <a:r>
                        <a:rPr lang="en-US" sz="1800" b="0" i="0" u="none" strike="noStrike" noProof="0">
                          <a:solidFill>
                            <a:srgbClr val="000000"/>
                          </a:solidFill>
                          <a:latin typeface="Trebuchet MS"/>
                        </a:rPr>
                        <a:t>High accuracy, can handle mixed data types and imbalanced data</a:t>
                      </a: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Trebuchet MS"/>
                        </a:rPr>
                        <a:t>Sensitive to overfitting, Longer training time, hard to interpret </a:t>
                      </a:r>
                    </a:p>
                  </a:txBody>
                  <a:tcPr/>
                </a:tc>
                <a:tc>
                  <a:txBody>
                    <a:bodyPr/>
                    <a:lstStyle/>
                    <a:p>
                      <a:pPr algn="ctr"/>
                      <a:r>
                        <a:rPr lang="en-US"/>
                        <a:t>59%</a:t>
                      </a:r>
                    </a:p>
                  </a:txBody>
                  <a:tcPr/>
                </a:tc>
                <a:extLst>
                  <a:ext uri="{0D108BD9-81ED-4DB2-BD59-A6C34878D82A}">
                    <a16:rowId xmlns:a16="http://schemas.microsoft.com/office/drawing/2014/main" val="2724867054"/>
                  </a:ext>
                </a:extLst>
              </a:tr>
              <a:tr h="541783">
                <a:tc>
                  <a:txBody>
                    <a:bodyPr/>
                    <a:lstStyle/>
                    <a:p>
                      <a:r>
                        <a:rPr lang="en-US" b="1">
                          <a:solidFill>
                            <a:schemeClr val="tx1"/>
                          </a:solidFill>
                        </a:rPr>
                        <a:t>XGB Classifier</a:t>
                      </a:r>
                      <a:endParaRPr lang="en-US" b="1" err="1">
                        <a:solidFill>
                          <a:schemeClr val="tx1"/>
                        </a:solidFill>
                      </a:endParaRPr>
                    </a:p>
                  </a:txBody>
                  <a:tcPr/>
                </a:tc>
                <a:tc>
                  <a:txBody>
                    <a:bodyPr/>
                    <a:lstStyle/>
                    <a:p>
                      <a:r>
                        <a:rPr lang="en-US"/>
                        <a:t>Speed, regularization, </a:t>
                      </a:r>
                    </a:p>
                  </a:txBody>
                  <a:tcPr/>
                </a:tc>
                <a:tc>
                  <a:txBody>
                    <a:bodyPr/>
                    <a:lstStyle/>
                    <a:p>
                      <a:r>
                        <a:rPr lang="en-US"/>
                        <a:t>Complexity, tends to overfit</a:t>
                      </a:r>
                    </a:p>
                  </a:txBody>
                  <a:tcPr/>
                </a:tc>
                <a:tc>
                  <a:txBody>
                    <a:bodyPr/>
                    <a:lstStyle/>
                    <a:p>
                      <a:pPr algn="ctr"/>
                      <a:r>
                        <a:rPr lang="en-US"/>
                        <a:t>61%</a:t>
                      </a:r>
                    </a:p>
                  </a:txBody>
                  <a:tcPr/>
                </a:tc>
                <a:extLst>
                  <a:ext uri="{0D108BD9-81ED-4DB2-BD59-A6C34878D82A}">
                    <a16:rowId xmlns:a16="http://schemas.microsoft.com/office/drawing/2014/main" val="2064856003"/>
                  </a:ext>
                </a:extLst>
              </a:tr>
            </a:tbl>
          </a:graphicData>
        </a:graphic>
      </p:graphicFrame>
    </p:spTree>
    <p:extLst>
      <p:ext uri="{BB962C8B-B14F-4D97-AF65-F5344CB8AC3E}">
        <p14:creationId xmlns:p14="http://schemas.microsoft.com/office/powerpoint/2010/main" val="1815750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Conclusion</a:t>
            </a:r>
          </a:p>
        </p:txBody>
      </p:sp>
      <p:sp>
        <p:nvSpPr>
          <p:cNvPr id="3" name="Content Placeholder 2"/>
          <p:cNvSpPr>
            <a:spLocks noGrp="1"/>
          </p:cNvSpPr>
          <p:nvPr>
            <p:ph idx="1"/>
          </p:nvPr>
        </p:nvSpPr>
        <p:spPr>
          <a:xfrm>
            <a:off x="677333" y="1293341"/>
            <a:ext cx="10225150" cy="5132467"/>
          </a:xfrm>
        </p:spPr>
        <p:txBody>
          <a:bodyPr vert="horz" lIns="91440" tIns="45720" rIns="91440" bIns="45720" rtlCol="0" anchor="t">
            <a:normAutofit/>
          </a:bodyPr>
          <a:lstStyle/>
          <a:p>
            <a:pPr>
              <a:buFont typeface="Wingdings" charset="2"/>
              <a:buChar char="Ø"/>
            </a:pPr>
            <a:r>
              <a:rPr lang="en-US">
                <a:solidFill>
                  <a:srgbClr val="626262"/>
                </a:solidFill>
              </a:rPr>
              <a:t>We found </a:t>
            </a:r>
            <a:r>
              <a:rPr lang="en-US" b="1" err="1">
                <a:solidFill>
                  <a:srgbClr val="626262"/>
                </a:solidFill>
              </a:rPr>
              <a:t>RandomForest</a:t>
            </a:r>
            <a:r>
              <a:rPr lang="en-US">
                <a:solidFill>
                  <a:srgbClr val="626262"/>
                </a:solidFill>
              </a:rPr>
              <a:t>, </a:t>
            </a:r>
            <a:r>
              <a:rPr lang="en-US" b="1">
                <a:solidFill>
                  <a:srgbClr val="626262"/>
                </a:solidFill>
              </a:rPr>
              <a:t>Gradient Boosting</a:t>
            </a:r>
            <a:r>
              <a:rPr lang="en-US">
                <a:solidFill>
                  <a:srgbClr val="626262"/>
                </a:solidFill>
              </a:rPr>
              <a:t>, </a:t>
            </a:r>
            <a:r>
              <a:rPr lang="en-US" b="1" err="1">
                <a:solidFill>
                  <a:srgbClr val="626262"/>
                </a:solidFill>
              </a:rPr>
              <a:t>XGBoost</a:t>
            </a:r>
            <a:r>
              <a:rPr lang="en-US">
                <a:solidFill>
                  <a:srgbClr val="626262"/>
                </a:solidFill>
              </a:rPr>
              <a:t> classifies has higher </a:t>
            </a:r>
            <a:br>
              <a:rPr lang="en-US">
                <a:solidFill>
                  <a:srgbClr val="626262"/>
                </a:solidFill>
              </a:rPr>
            </a:br>
            <a:r>
              <a:rPr lang="en-US">
                <a:solidFill>
                  <a:srgbClr val="626262"/>
                </a:solidFill>
              </a:rPr>
              <a:t>score results, and our favorite is </a:t>
            </a:r>
            <a:r>
              <a:rPr lang="en-US" b="1" err="1">
                <a:solidFill>
                  <a:srgbClr val="626262"/>
                </a:solidFill>
              </a:rPr>
              <a:t>RandomForest</a:t>
            </a:r>
            <a:r>
              <a:rPr lang="en-US" b="1">
                <a:solidFill>
                  <a:srgbClr val="626262"/>
                </a:solidFill>
              </a:rPr>
              <a:t> </a:t>
            </a:r>
            <a:r>
              <a:rPr lang="en-US">
                <a:solidFill>
                  <a:srgbClr val="626262"/>
                </a:solidFill>
              </a:rPr>
              <a:t>model, as we predicted</a:t>
            </a:r>
          </a:p>
          <a:p>
            <a:pPr>
              <a:buFont typeface="Wingdings" charset="2"/>
              <a:buChar char="Ø"/>
            </a:pPr>
            <a:r>
              <a:rPr lang="en-US">
                <a:solidFill>
                  <a:srgbClr val="626262"/>
                </a:solidFill>
              </a:rPr>
              <a:t>We did not get our target score 70-80%, but we still got as good result</a:t>
            </a:r>
            <a:r>
              <a:rPr lang="en-US" b="1">
                <a:solidFill>
                  <a:srgbClr val="626262"/>
                </a:solidFill>
              </a:rPr>
              <a:t> 61.7%</a:t>
            </a:r>
            <a:br>
              <a:rPr lang="en-US" b="1"/>
            </a:br>
            <a:r>
              <a:rPr lang="en-US">
                <a:solidFill>
                  <a:srgbClr val="626262"/>
                </a:solidFill>
              </a:rPr>
              <a:t> as best in Kaggle</a:t>
            </a:r>
          </a:p>
        </p:txBody>
      </p:sp>
      <p:sp>
        <p:nvSpPr>
          <p:cNvPr id="4" name="Slide Number Placeholder 3">
            <a:extLst>
              <a:ext uri="{FF2B5EF4-FFF2-40B4-BE49-F238E27FC236}">
                <a16:creationId xmlns:a16="http://schemas.microsoft.com/office/drawing/2014/main" id="{5804A86A-03F6-9483-5D9A-93905C1A886A}"/>
              </a:ext>
            </a:extLst>
          </p:cNvPr>
          <p:cNvSpPr>
            <a:spLocks noGrp="1"/>
          </p:cNvSpPr>
          <p:nvPr>
            <p:ph type="sldNum" sz="quarter" idx="12"/>
          </p:nvPr>
        </p:nvSpPr>
        <p:spPr/>
        <p:txBody>
          <a:bodyPr/>
          <a:lstStyle/>
          <a:p>
            <a:fld id="{D57F1E4F-1CFF-5643-939E-217C01CDF565}" type="slidenum">
              <a:rPr lang="en-US" dirty="0"/>
              <a:pPr/>
              <a:t>38</a:t>
            </a:fld>
            <a:endParaRPr lang="en-US"/>
          </a:p>
        </p:txBody>
      </p:sp>
      <p:pic>
        <p:nvPicPr>
          <p:cNvPr id="6" name="Picture 5" descr="A comparison of different colored squares&#10;&#10;Description automatically generated">
            <a:extLst>
              <a:ext uri="{FF2B5EF4-FFF2-40B4-BE49-F238E27FC236}">
                <a16:creationId xmlns:a16="http://schemas.microsoft.com/office/drawing/2014/main" id="{BFDF9081-E3DE-F990-C81F-788229E80E5E}"/>
              </a:ext>
            </a:extLst>
          </p:cNvPr>
          <p:cNvPicPr>
            <a:picLocks noChangeAspect="1"/>
          </p:cNvPicPr>
          <p:nvPr/>
        </p:nvPicPr>
        <p:blipFill>
          <a:blip r:embed="rId2"/>
          <a:stretch>
            <a:fillRect/>
          </a:stretch>
        </p:blipFill>
        <p:spPr>
          <a:xfrm>
            <a:off x="1118755" y="2601825"/>
            <a:ext cx="8601075" cy="3828920"/>
          </a:xfrm>
          <a:prstGeom prst="rect">
            <a:avLst/>
          </a:prstGeom>
        </p:spPr>
      </p:pic>
    </p:spTree>
    <p:extLst>
      <p:ext uri="{BB962C8B-B14F-4D97-AF65-F5344CB8AC3E}">
        <p14:creationId xmlns:p14="http://schemas.microsoft.com/office/powerpoint/2010/main" val="1684122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Further work</a:t>
            </a:r>
          </a:p>
        </p:txBody>
      </p:sp>
      <p:sp>
        <p:nvSpPr>
          <p:cNvPr id="3" name="Content Placeholder 2"/>
          <p:cNvSpPr>
            <a:spLocks noGrp="1"/>
          </p:cNvSpPr>
          <p:nvPr>
            <p:ph idx="1"/>
          </p:nvPr>
        </p:nvSpPr>
        <p:spPr>
          <a:xfrm>
            <a:off x="677333" y="1543712"/>
            <a:ext cx="8820893" cy="4871211"/>
          </a:xfrm>
        </p:spPr>
        <p:txBody>
          <a:bodyPr vert="horz" lIns="91440" tIns="45720" rIns="91440" bIns="45720" rtlCol="0" anchor="t">
            <a:normAutofit/>
          </a:bodyPr>
          <a:lstStyle/>
          <a:p>
            <a:pPr>
              <a:buFont typeface="Wingdings" charset="2"/>
              <a:buChar char="Ø"/>
            </a:pPr>
            <a:r>
              <a:rPr lang="en-US" sz="1600">
                <a:solidFill>
                  <a:srgbClr val="626262"/>
                </a:solidFill>
              </a:rPr>
              <a:t>Add weights and penalty to the model class labels</a:t>
            </a:r>
          </a:p>
          <a:p>
            <a:pPr>
              <a:buFont typeface="Wingdings,Sans-Serif" charset="2"/>
              <a:buChar char="Ø"/>
            </a:pPr>
            <a:r>
              <a:rPr lang="en-US" sz="1600">
                <a:solidFill>
                  <a:srgbClr val="626262"/>
                </a:solidFill>
              </a:rPr>
              <a:t>Recognize </a:t>
            </a:r>
            <a:r>
              <a:rPr lang="en-US" sz="1600" b="1">
                <a:solidFill>
                  <a:srgbClr val="626262"/>
                </a:solidFill>
              </a:rPr>
              <a:t>features pattern</a:t>
            </a:r>
            <a:r>
              <a:rPr lang="en-US" sz="1600">
                <a:solidFill>
                  <a:srgbClr val="626262"/>
                </a:solidFill>
              </a:rPr>
              <a:t> of each emotion class, instead of extracting Mean/Min/Max</a:t>
            </a:r>
          </a:p>
          <a:p>
            <a:pPr>
              <a:buFont typeface="Wingdings,Sans-Serif" charset="2"/>
              <a:buChar char="Ø"/>
            </a:pPr>
            <a:r>
              <a:rPr lang="en-US" sz="1600">
                <a:solidFill>
                  <a:srgbClr val="626262"/>
                </a:solidFill>
              </a:rPr>
              <a:t>Train for </a:t>
            </a:r>
            <a:r>
              <a:rPr lang="en-US" sz="1600" b="1">
                <a:solidFill>
                  <a:srgbClr val="626262"/>
                </a:solidFill>
              </a:rPr>
              <a:t>probability prediction</a:t>
            </a:r>
            <a:r>
              <a:rPr lang="en-US" sz="1600">
                <a:solidFill>
                  <a:srgbClr val="626262"/>
                </a:solidFill>
              </a:rPr>
              <a:t>, like Logistic Regression, for statistical class suggestion</a:t>
            </a:r>
          </a:p>
          <a:p>
            <a:pPr>
              <a:buFont typeface="Wingdings,Sans-Serif" charset="2"/>
              <a:buChar char="Ø"/>
            </a:pPr>
            <a:r>
              <a:rPr lang="en-US" sz="1600">
                <a:solidFill>
                  <a:srgbClr val="626262"/>
                </a:solidFill>
              </a:rPr>
              <a:t>Use </a:t>
            </a:r>
            <a:r>
              <a:rPr lang="en-US" sz="1600" b="1">
                <a:solidFill>
                  <a:srgbClr val="626262"/>
                </a:solidFill>
              </a:rPr>
              <a:t>unsupervised methods</a:t>
            </a:r>
            <a:r>
              <a:rPr lang="en-US" sz="1600">
                <a:solidFill>
                  <a:srgbClr val="626262"/>
                </a:solidFill>
              </a:rPr>
              <a:t> for better understanding the classes grouping</a:t>
            </a:r>
          </a:p>
          <a:p>
            <a:pPr>
              <a:buFont typeface="Wingdings,Sans-Serif" charset="2"/>
              <a:buChar char="Ø"/>
            </a:pPr>
            <a:r>
              <a:rPr lang="en-US" sz="1600">
                <a:solidFill>
                  <a:srgbClr val="626262"/>
                </a:solidFill>
              </a:rPr>
              <a:t>Predict another </a:t>
            </a:r>
            <a:r>
              <a:rPr lang="en-US" sz="1600" b="1">
                <a:solidFill>
                  <a:srgbClr val="626262"/>
                </a:solidFill>
              </a:rPr>
              <a:t>high-level features</a:t>
            </a:r>
            <a:r>
              <a:rPr lang="en-US" sz="1600">
                <a:solidFill>
                  <a:srgbClr val="626262"/>
                </a:solidFill>
              </a:rPr>
              <a:t> as an input to a main training model</a:t>
            </a:r>
            <a:endParaRPr lang="en-US" sz="1600">
              <a:solidFill>
                <a:srgbClr val="000000"/>
              </a:solidFill>
            </a:endParaRPr>
          </a:p>
          <a:p>
            <a:pPr>
              <a:buFont typeface="Wingdings" charset="2"/>
              <a:buChar char="Ø"/>
            </a:pPr>
            <a:r>
              <a:rPr lang="en-US" sz="1600">
                <a:solidFill>
                  <a:srgbClr val="626262"/>
                </a:solidFill>
              </a:rPr>
              <a:t>Better understanding of </a:t>
            </a:r>
            <a:r>
              <a:rPr lang="en-US" sz="1600" b="1" err="1">
                <a:solidFill>
                  <a:srgbClr val="626262"/>
                </a:solidFill>
              </a:rPr>
              <a:t>XGBoost</a:t>
            </a:r>
            <a:r>
              <a:rPr lang="en-US" sz="1600">
                <a:solidFill>
                  <a:srgbClr val="626262"/>
                </a:solidFill>
              </a:rPr>
              <a:t> and its many parameters for better results.</a:t>
            </a:r>
          </a:p>
        </p:txBody>
      </p:sp>
      <p:sp>
        <p:nvSpPr>
          <p:cNvPr id="4" name="Slide Number Placeholder 3">
            <a:extLst>
              <a:ext uri="{FF2B5EF4-FFF2-40B4-BE49-F238E27FC236}">
                <a16:creationId xmlns:a16="http://schemas.microsoft.com/office/drawing/2014/main" id="{0B2D3E15-4CAB-3DAD-7882-F8BC36889190}"/>
              </a:ext>
            </a:extLst>
          </p:cNvPr>
          <p:cNvSpPr>
            <a:spLocks noGrp="1"/>
          </p:cNvSpPr>
          <p:nvPr>
            <p:ph type="sldNum" sz="quarter" idx="12"/>
          </p:nvPr>
        </p:nvSpPr>
        <p:spPr/>
        <p:txBody>
          <a:bodyPr/>
          <a:lstStyle/>
          <a:p>
            <a:fld id="{D57F1E4F-1CFF-5643-939E-217C01CDF565}" type="slidenum">
              <a:rPr lang="en-US" dirty="0"/>
              <a:pPr/>
              <a:t>39</a:t>
            </a:fld>
            <a:endParaRPr lang="en-US"/>
          </a:p>
        </p:txBody>
      </p:sp>
      <p:pic>
        <p:nvPicPr>
          <p:cNvPr id="5" name="Picture 4" descr="A diagram of a positive emotion&#10;&#10;Description automatically generated">
            <a:extLst>
              <a:ext uri="{FF2B5EF4-FFF2-40B4-BE49-F238E27FC236}">
                <a16:creationId xmlns:a16="http://schemas.microsoft.com/office/drawing/2014/main" id="{D3842139-192C-3755-71E3-16F1B6F13F80}"/>
              </a:ext>
            </a:extLst>
          </p:cNvPr>
          <p:cNvPicPr>
            <a:picLocks noChangeAspect="1"/>
          </p:cNvPicPr>
          <p:nvPr/>
        </p:nvPicPr>
        <p:blipFill>
          <a:blip r:embed="rId2"/>
          <a:stretch>
            <a:fillRect/>
          </a:stretch>
        </p:blipFill>
        <p:spPr>
          <a:xfrm>
            <a:off x="5467010" y="3907863"/>
            <a:ext cx="3125180" cy="2671897"/>
          </a:xfrm>
          <a:prstGeom prst="rect">
            <a:avLst/>
          </a:prstGeom>
        </p:spPr>
      </p:pic>
    </p:spTree>
    <p:extLst>
      <p:ext uri="{BB962C8B-B14F-4D97-AF65-F5344CB8AC3E}">
        <p14:creationId xmlns:p14="http://schemas.microsoft.com/office/powerpoint/2010/main" val="336475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Solution and Target</a:t>
            </a:r>
          </a:p>
        </p:txBody>
      </p:sp>
      <p:sp>
        <p:nvSpPr>
          <p:cNvPr id="3" name="Content Placeholder 2"/>
          <p:cNvSpPr>
            <a:spLocks noGrp="1"/>
          </p:cNvSpPr>
          <p:nvPr>
            <p:ph idx="1"/>
          </p:nvPr>
        </p:nvSpPr>
        <p:spPr>
          <a:xfrm>
            <a:off x="677333" y="1293341"/>
            <a:ext cx="8737387" cy="5165124"/>
          </a:xfrm>
        </p:spPr>
        <p:txBody>
          <a:bodyPr vert="horz" lIns="91440" tIns="45720" rIns="91440" bIns="45720" rtlCol="0" anchor="t">
            <a:normAutofit/>
          </a:bodyPr>
          <a:lstStyle/>
          <a:p>
            <a:pPr>
              <a:buFont typeface="Wingdings" charset="2"/>
              <a:buChar char="Ø"/>
            </a:pPr>
            <a:r>
              <a:rPr lang="en-US">
                <a:solidFill>
                  <a:srgbClr val="626262"/>
                </a:solidFill>
              </a:rPr>
              <a:t>Our mission is to find out a classic machine learning multi-class classifier </a:t>
            </a:r>
            <a:br>
              <a:rPr lang="en-US"/>
            </a:br>
            <a:r>
              <a:rPr lang="en-US">
                <a:solidFill>
                  <a:srgbClr val="626262"/>
                </a:solidFill>
              </a:rPr>
              <a:t>model to recognize the emotion type from audio speech sample</a:t>
            </a:r>
            <a:endParaRPr lang="en-US"/>
          </a:p>
          <a:p>
            <a:pPr>
              <a:buFont typeface="Wingdings" charset="2"/>
              <a:buChar char="Ø"/>
            </a:pPr>
            <a:r>
              <a:rPr lang="en-US">
                <a:solidFill>
                  <a:srgbClr val="626262"/>
                </a:solidFill>
              </a:rPr>
              <a:t>Recognition of basic emotion types for general purposes: </a:t>
            </a:r>
          </a:p>
          <a:p>
            <a:pPr>
              <a:buFont typeface="Wingdings" charset="2"/>
              <a:buChar char="Ø"/>
            </a:pPr>
            <a:r>
              <a:rPr lang="en-US">
                <a:solidFill>
                  <a:srgbClr val="626262"/>
                </a:solidFill>
              </a:rPr>
              <a:t>	</a:t>
            </a:r>
            <a:r>
              <a:rPr lang="en-US" b="1">
                <a:solidFill>
                  <a:srgbClr val="626262"/>
                </a:solidFill>
              </a:rPr>
              <a:t>Neutral, Happy, Sad, Fear, Disgust, Angry, Surprise</a:t>
            </a:r>
          </a:p>
          <a:p>
            <a:pPr>
              <a:buFont typeface="Wingdings" charset="2"/>
              <a:buChar char="Ø"/>
            </a:pPr>
            <a:r>
              <a:rPr lang="en-US">
                <a:solidFill>
                  <a:srgbClr val="626262"/>
                </a:solidFill>
              </a:rPr>
              <a:t>We need to find a Dataset that has all of these emotion types in as many variations as possible, with different gender, pitch, accent, age, sentences and clarity</a:t>
            </a:r>
          </a:p>
          <a:p>
            <a:pPr>
              <a:buFont typeface="Wingdings" charset="2"/>
              <a:buChar char="Ø"/>
            </a:pPr>
            <a:r>
              <a:rPr lang="en-US">
                <a:solidFill>
                  <a:srgbClr val="626262"/>
                </a:solidFill>
              </a:rPr>
              <a:t>Our expectation target, is comparable to a referenced best projects in Kaggle:</a:t>
            </a:r>
          </a:p>
          <a:p>
            <a:pPr>
              <a:buFont typeface="Wingdings" charset="2"/>
              <a:buChar char="Ø"/>
            </a:pPr>
            <a:endParaRPr lang="en-US">
              <a:solidFill>
                <a:srgbClr val="626262"/>
              </a:solidFill>
            </a:endParaRPr>
          </a:p>
        </p:txBody>
      </p:sp>
      <p:pic>
        <p:nvPicPr>
          <p:cNvPr id="6" name="Picture 5"/>
          <p:cNvPicPr>
            <a:picLocks noChangeAspect="1"/>
          </p:cNvPicPr>
          <p:nvPr/>
        </p:nvPicPr>
        <p:blipFill>
          <a:blip r:embed="rId2"/>
          <a:stretch>
            <a:fillRect/>
          </a:stretch>
        </p:blipFill>
        <p:spPr>
          <a:xfrm>
            <a:off x="8723872" y="796184"/>
            <a:ext cx="3188042" cy="212149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599024206"/>
              </p:ext>
            </p:extLst>
          </p:nvPr>
        </p:nvGraphicFramePr>
        <p:xfrm>
          <a:off x="1146003" y="4542022"/>
          <a:ext cx="8127999" cy="1483360"/>
        </p:xfrm>
        <a:graphic>
          <a:graphicData uri="http://schemas.openxmlformats.org/drawingml/2006/table">
            <a:tbl>
              <a:tblPr firstRow="1" bandRow="1">
                <a:tableStyleId>{B301B821-A1FF-4177-AEE7-76D212191A09}</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a:t>Project</a:t>
                      </a:r>
                    </a:p>
                  </a:txBody>
                  <a:tcPr/>
                </a:tc>
                <a:tc>
                  <a:txBody>
                    <a:bodyPr/>
                    <a:lstStyle/>
                    <a:p>
                      <a:r>
                        <a:rPr lang="en-US"/>
                        <a:t>Model</a:t>
                      </a:r>
                    </a:p>
                  </a:txBody>
                  <a:tcPr/>
                </a:tc>
                <a:tc>
                  <a:txBody>
                    <a:bodyPr/>
                    <a:lstStyle/>
                    <a:p>
                      <a:r>
                        <a:rPr lang="en-US"/>
                        <a:t>Score</a:t>
                      </a:r>
                    </a:p>
                  </a:txBody>
                  <a:tcPr/>
                </a:tc>
                <a:extLst>
                  <a:ext uri="{0D108BD9-81ED-4DB2-BD59-A6C34878D82A}">
                    <a16:rowId xmlns:a16="http://schemas.microsoft.com/office/drawing/2014/main" val="10000"/>
                  </a:ext>
                </a:extLst>
              </a:tr>
              <a:tr h="370840">
                <a:tc>
                  <a:txBody>
                    <a:bodyPr/>
                    <a:lstStyle/>
                    <a:p>
                      <a:r>
                        <a:rPr lang="en-US" sz="1800" kern="1200">
                          <a:solidFill>
                            <a:srgbClr val="626262"/>
                          </a:solidFill>
                          <a:latin typeface="+mn-lt"/>
                          <a:ea typeface="+mn-ea"/>
                          <a:cs typeface="+mn-cs"/>
                        </a:rPr>
                        <a:t>Kaggle project 1</a:t>
                      </a:r>
                    </a:p>
                  </a:txBody>
                  <a:tcPr/>
                </a:tc>
                <a:tc>
                  <a:txBody>
                    <a:bodyPr/>
                    <a:lstStyle/>
                    <a:p>
                      <a:r>
                        <a:rPr lang="en-US" sz="1800" kern="1200">
                          <a:solidFill>
                            <a:srgbClr val="626262"/>
                          </a:solidFill>
                          <a:latin typeface="+mn-lt"/>
                          <a:ea typeface="+mn-ea"/>
                          <a:cs typeface="+mn-cs"/>
                        </a:rPr>
                        <a:t>Neural Network</a:t>
                      </a:r>
                    </a:p>
                  </a:txBody>
                  <a:tcPr/>
                </a:tc>
                <a:tc>
                  <a:txBody>
                    <a:bodyPr/>
                    <a:lstStyle/>
                    <a:p>
                      <a:r>
                        <a:rPr lang="en-US" sz="1800" kern="1200">
                          <a:solidFill>
                            <a:srgbClr val="626262"/>
                          </a:solidFill>
                          <a:latin typeface="+mn-lt"/>
                          <a:ea typeface="+mn-ea"/>
                          <a:cs typeface="+mn-cs"/>
                        </a:rPr>
                        <a:t>95%</a:t>
                      </a:r>
                    </a:p>
                  </a:txBody>
                  <a:tcPr/>
                </a:tc>
                <a:extLst>
                  <a:ext uri="{0D108BD9-81ED-4DB2-BD59-A6C34878D82A}">
                    <a16:rowId xmlns:a16="http://schemas.microsoft.com/office/drawing/2014/main" val="10001"/>
                  </a:ext>
                </a:extLst>
              </a:tr>
              <a:tr h="370840">
                <a:tc>
                  <a:txBody>
                    <a:bodyPr/>
                    <a:lstStyle/>
                    <a:p>
                      <a:r>
                        <a:rPr lang="en-US" sz="1800" kern="1200">
                          <a:solidFill>
                            <a:srgbClr val="626262"/>
                          </a:solidFill>
                          <a:latin typeface="+mn-lt"/>
                          <a:ea typeface="+mn-ea"/>
                          <a:cs typeface="+mn-cs"/>
                        </a:rPr>
                        <a:t>Kaggle project 2</a:t>
                      </a:r>
                    </a:p>
                  </a:txBody>
                  <a:tcPr/>
                </a:tc>
                <a:tc>
                  <a:txBody>
                    <a:bodyPr/>
                    <a:lstStyle/>
                    <a:p>
                      <a:r>
                        <a:rPr lang="en-US" sz="1800" kern="1200">
                          <a:solidFill>
                            <a:srgbClr val="626262"/>
                          </a:solidFill>
                          <a:latin typeface="+mn-lt"/>
                          <a:ea typeface="+mn-ea"/>
                          <a:cs typeface="+mn-cs"/>
                        </a:rPr>
                        <a:t>SVM</a:t>
                      </a:r>
                    </a:p>
                  </a:txBody>
                  <a:tcPr/>
                </a:tc>
                <a:tc>
                  <a:txBody>
                    <a:bodyPr/>
                    <a:lstStyle/>
                    <a:p>
                      <a:r>
                        <a:rPr lang="en-US" sz="1800" kern="1200">
                          <a:solidFill>
                            <a:srgbClr val="626262"/>
                          </a:solidFill>
                          <a:latin typeface="+mn-lt"/>
                          <a:ea typeface="+mn-ea"/>
                          <a:cs typeface="+mn-cs"/>
                        </a:rPr>
                        <a:t>61%</a:t>
                      </a:r>
                    </a:p>
                  </a:txBody>
                  <a:tcPr/>
                </a:tc>
                <a:extLst>
                  <a:ext uri="{0D108BD9-81ED-4DB2-BD59-A6C34878D82A}">
                    <a16:rowId xmlns:a16="http://schemas.microsoft.com/office/drawing/2014/main" val="10002"/>
                  </a:ext>
                </a:extLst>
              </a:tr>
              <a:tr h="370840">
                <a:tc>
                  <a:txBody>
                    <a:bodyPr/>
                    <a:lstStyle/>
                    <a:p>
                      <a:r>
                        <a:rPr lang="en-US" sz="1800" b="1" kern="1200">
                          <a:solidFill>
                            <a:srgbClr val="626262"/>
                          </a:solidFill>
                          <a:latin typeface="+mn-lt"/>
                          <a:ea typeface="+mn-ea"/>
                          <a:cs typeface="+mn-cs"/>
                        </a:rPr>
                        <a:t>Our project target</a:t>
                      </a:r>
                    </a:p>
                  </a:txBody>
                  <a:tcPr/>
                </a:tc>
                <a:tc>
                  <a:txBody>
                    <a:bodyPr/>
                    <a:lstStyle/>
                    <a:p>
                      <a:r>
                        <a:rPr lang="en-US" sz="1800" b="1" kern="1200">
                          <a:solidFill>
                            <a:srgbClr val="626262"/>
                          </a:solidFill>
                          <a:latin typeface="+mn-lt"/>
                          <a:ea typeface="+mn-ea"/>
                          <a:cs typeface="+mn-cs"/>
                        </a:rPr>
                        <a:t>Random Forest</a:t>
                      </a:r>
                    </a:p>
                  </a:txBody>
                  <a:tcPr/>
                </a:tc>
                <a:tc>
                  <a:txBody>
                    <a:bodyPr/>
                    <a:lstStyle/>
                    <a:p>
                      <a:r>
                        <a:rPr lang="en-US" sz="1800" b="1" kern="1200">
                          <a:solidFill>
                            <a:srgbClr val="626262"/>
                          </a:solidFill>
                          <a:latin typeface="+mn-lt"/>
                          <a:ea typeface="+mn-ea"/>
                          <a:cs typeface="+mn-cs"/>
                        </a:rPr>
                        <a:t>70-80%</a:t>
                      </a:r>
                    </a:p>
                  </a:txBody>
                  <a:tcPr/>
                </a:tc>
                <a:extLst>
                  <a:ext uri="{0D108BD9-81ED-4DB2-BD59-A6C34878D82A}">
                    <a16:rowId xmlns:a16="http://schemas.microsoft.com/office/drawing/2014/main" val="10003"/>
                  </a:ext>
                </a:extLst>
              </a:tr>
            </a:tbl>
          </a:graphicData>
        </a:graphic>
      </p:graphicFrame>
      <p:sp>
        <p:nvSpPr>
          <p:cNvPr id="4" name="Slide Number Placeholder 3">
            <a:extLst>
              <a:ext uri="{FF2B5EF4-FFF2-40B4-BE49-F238E27FC236}">
                <a16:creationId xmlns:a16="http://schemas.microsoft.com/office/drawing/2014/main" id="{C1FBDD3A-1A67-0533-78DC-457E7D69A57C}"/>
              </a:ext>
            </a:extLst>
          </p:cNvPr>
          <p:cNvSpPr>
            <a:spLocks noGrp="1"/>
          </p:cNvSpPr>
          <p:nvPr>
            <p:ph type="sldNum" sz="quarter" idx="12"/>
          </p:nvPr>
        </p:nvSpPr>
        <p:spPr/>
        <p:txBody>
          <a:bodyPr/>
          <a:lstStyle/>
          <a:p>
            <a:fld id="{D57F1E4F-1CFF-5643-939E-217C01CDF565}" type="slidenum">
              <a:rPr lang="en-US" dirty="0"/>
              <a:pPr/>
              <a:t>4</a:t>
            </a:fld>
            <a:endParaRPr lang="en-US"/>
          </a:p>
        </p:txBody>
      </p:sp>
    </p:spTree>
    <p:extLst>
      <p:ext uri="{BB962C8B-B14F-4D97-AF65-F5344CB8AC3E}">
        <p14:creationId xmlns:p14="http://schemas.microsoft.com/office/powerpoint/2010/main" val="189268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EDFB-E37B-5567-88ED-3CFFE568F56C}"/>
              </a:ext>
            </a:extLst>
          </p:cNvPr>
          <p:cNvSpPr>
            <a:spLocks noGrp="1"/>
          </p:cNvSpPr>
          <p:nvPr>
            <p:ph type="title"/>
          </p:nvPr>
        </p:nvSpPr>
        <p:spPr>
          <a:xfrm>
            <a:off x="588450" y="1050700"/>
            <a:ext cx="8346147" cy="1320800"/>
          </a:xfrm>
        </p:spPr>
        <p:txBody>
          <a:bodyPr>
            <a:normAutofit/>
          </a:bodyPr>
          <a:lstStyle/>
          <a:p>
            <a:pPr algn="ctr"/>
            <a:r>
              <a:rPr lang="en-US" sz="6600"/>
              <a:t>Questions ?</a:t>
            </a:r>
            <a:endParaRPr lang="en-US"/>
          </a:p>
        </p:txBody>
      </p:sp>
      <p:sp>
        <p:nvSpPr>
          <p:cNvPr id="3" name="Slide Number Placeholder 2">
            <a:extLst>
              <a:ext uri="{FF2B5EF4-FFF2-40B4-BE49-F238E27FC236}">
                <a16:creationId xmlns:a16="http://schemas.microsoft.com/office/drawing/2014/main" id="{295F5411-7381-7463-2179-9A0F0AC903F9}"/>
              </a:ext>
            </a:extLst>
          </p:cNvPr>
          <p:cNvSpPr>
            <a:spLocks noGrp="1"/>
          </p:cNvSpPr>
          <p:nvPr>
            <p:ph type="sldNum" sz="quarter" idx="12"/>
          </p:nvPr>
        </p:nvSpPr>
        <p:spPr/>
        <p:txBody>
          <a:bodyPr/>
          <a:lstStyle/>
          <a:p>
            <a:fld id="{D57F1E4F-1CFF-5643-939E-217C01CDF565}" type="slidenum">
              <a:rPr lang="en-US" dirty="0"/>
              <a:pPr/>
              <a:t>40</a:t>
            </a:fld>
            <a:endParaRPr lang="en-US"/>
          </a:p>
        </p:txBody>
      </p:sp>
      <p:pic>
        <p:nvPicPr>
          <p:cNvPr id="5" name="Picture 4" descr="Happy Sad Icon at Vectorified.com | Collection of Happy Sad Icon free ...">
            <a:extLst>
              <a:ext uri="{FF2B5EF4-FFF2-40B4-BE49-F238E27FC236}">
                <a16:creationId xmlns:a16="http://schemas.microsoft.com/office/drawing/2014/main" id="{BD810707-2C0C-A22E-1F4B-5732C3CAF458}"/>
              </a:ext>
            </a:extLst>
          </p:cNvPr>
          <p:cNvPicPr>
            <a:picLocks noChangeAspect="1"/>
          </p:cNvPicPr>
          <p:nvPr/>
        </p:nvPicPr>
        <p:blipFill>
          <a:blip r:embed="rId2"/>
          <a:stretch>
            <a:fillRect/>
          </a:stretch>
        </p:blipFill>
        <p:spPr>
          <a:xfrm>
            <a:off x="3873211" y="1979756"/>
            <a:ext cx="4434032" cy="4422487"/>
          </a:xfrm>
          <a:prstGeom prst="rect">
            <a:avLst/>
          </a:prstGeom>
        </p:spPr>
      </p:pic>
    </p:spTree>
    <p:extLst>
      <p:ext uri="{BB962C8B-B14F-4D97-AF65-F5344CB8AC3E}">
        <p14:creationId xmlns:p14="http://schemas.microsoft.com/office/powerpoint/2010/main" val="274948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EDFB-E37B-5567-88ED-3CFFE568F56C}"/>
              </a:ext>
            </a:extLst>
          </p:cNvPr>
          <p:cNvSpPr>
            <a:spLocks noGrp="1"/>
          </p:cNvSpPr>
          <p:nvPr>
            <p:ph type="title"/>
          </p:nvPr>
        </p:nvSpPr>
        <p:spPr>
          <a:xfrm>
            <a:off x="1188814" y="2655518"/>
            <a:ext cx="6122778" cy="1320800"/>
          </a:xfrm>
        </p:spPr>
        <p:txBody>
          <a:bodyPr>
            <a:normAutofit/>
          </a:bodyPr>
          <a:lstStyle/>
          <a:p>
            <a:pPr algn="ctr"/>
            <a:r>
              <a:rPr lang="en-US" sz="6600"/>
              <a:t>Data Sets</a:t>
            </a:r>
          </a:p>
        </p:txBody>
      </p:sp>
      <p:sp>
        <p:nvSpPr>
          <p:cNvPr id="3" name="Slide Number Placeholder 2">
            <a:extLst>
              <a:ext uri="{FF2B5EF4-FFF2-40B4-BE49-F238E27FC236}">
                <a16:creationId xmlns:a16="http://schemas.microsoft.com/office/drawing/2014/main" id="{C8A16A07-DC71-83CE-172B-B5563762A903}"/>
              </a:ext>
            </a:extLst>
          </p:cNvPr>
          <p:cNvSpPr>
            <a:spLocks noGrp="1"/>
          </p:cNvSpPr>
          <p:nvPr>
            <p:ph type="sldNum" sz="quarter" idx="12"/>
          </p:nvPr>
        </p:nvSpPr>
        <p:spPr/>
        <p:txBody>
          <a:bodyPr/>
          <a:lstStyle/>
          <a:p>
            <a:fld id="{D57F1E4F-1CFF-5643-939E-217C01CDF565}" type="slidenum">
              <a:rPr lang="en-US" dirty="0"/>
              <a:pPr/>
              <a:t>5</a:t>
            </a:fld>
            <a:endParaRPr lang="en-US"/>
          </a:p>
        </p:txBody>
      </p:sp>
    </p:spTree>
    <p:extLst>
      <p:ext uri="{BB962C8B-B14F-4D97-AF65-F5344CB8AC3E}">
        <p14:creationId xmlns:p14="http://schemas.microsoft.com/office/powerpoint/2010/main" val="179381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Data info</a:t>
            </a:r>
          </a:p>
        </p:txBody>
      </p:sp>
      <p:graphicFrame>
        <p:nvGraphicFramePr>
          <p:cNvPr id="4" name="Table 3"/>
          <p:cNvGraphicFramePr>
            <a:graphicFrameLocks noGrp="1"/>
          </p:cNvGraphicFramePr>
          <p:nvPr>
            <p:extLst>
              <p:ext uri="{D42A27DB-BD31-4B8C-83A1-F6EECF244321}">
                <p14:modId xmlns:p14="http://schemas.microsoft.com/office/powerpoint/2010/main" val="2822541025"/>
              </p:ext>
            </p:extLst>
          </p:nvPr>
        </p:nvGraphicFramePr>
        <p:xfrm>
          <a:off x="411890" y="1408670"/>
          <a:ext cx="11162266" cy="4931222"/>
        </p:xfrm>
        <a:graphic>
          <a:graphicData uri="http://schemas.openxmlformats.org/drawingml/2006/table">
            <a:tbl>
              <a:tblPr firstRow="1" bandRow="1">
                <a:tableStyleId>{5C22544A-7EE6-4342-B048-85BDC9FD1C3A}</a:tableStyleId>
              </a:tblPr>
              <a:tblGrid>
                <a:gridCol w="2265406">
                  <a:extLst>
                    <a:ext uri="{9D8B030D-6E8A-4147-A177-3AD203B41FA5}">
                      <a16:colId xmlns:a16="http://schemas.microsoft.com/office/drawing/2014/main" val="20000"/>
                    </a:ext>
                  </a:extLst>
                </a:gridCol>
                <a:gridCol w="2202493">
                  <a:extLst>
                    <a:ext uri="{9D8B030D-6E8A-4147-A177-3AD203B41FA5}">
                      <a16:colId xmlns:a16="http://schemas.microsoft.com/office/drawing/2014/main" val="20001"/>
                    </a:ext>
                  </a:extLst>
                </a:gridCol>
                <a:gridCol w="1998803">
                  <a:extLst>
                    <a:ext uri="{9D8B030D-6E8A-4147-A177-3AD203B41FA5}">
                      <a16:colId xmlns:a16="http://schemas.microsoft.com/office/drawing/2014/main" val="20002"/>
                    </a:ext>
                  </a:extLst>
                </a:gridCol>
                <a:gridCol w="2463111">
                  <a:extLst>
                    <a:ext uri="{9D8B030D-6E8A-4147-A177-3AD203B41FA5}">
                      <a16:colId xmlns:a16="http://schemas.microsoft.com/office/drawing/2014/main" val="20003"/>
                    </a:ext>
                  </a:extLst>
                </a:gridCol>
                <a:gridCol w="2232453">
                  <a:extLst>
                    <a:ext uri="{9D8B030D-6E8A-4147-A177-3AD203B41FA5}">
                      <a16:colId xmlns:a16="http://schemas.microsoft.com/office/drawing/2014/main" val="20004"/>
                    </a:ext>
                  </a:extLst>
                </a:gridCol>
              </a:tblGrid>
              <a:tr h="348218">
                <a:tc>
                  <a:txBody>
                    <a:bodyPr/>
                    <a:lstStyle/>
                    <a:p>
                      <a:endParaRPr lang="en-US"/>
                    </a:p>
                  </a:txBody>
                  <a:tcPr/>
                </a:tc>
                <a:tc>
                  <a:txBody>
                    <a:bodyPr/>
                    <a:lstStyle/>
                    <a:p>
                      <a:r>
                        <a:rPr lang="en-US"/>
                        <a:t>RAVDESS</a:t>
                      </a:r>
                    </a:p>
                  </a:txBody>
                  <a:tcPr/>
                </a:tc>
                <a:tc>
                  <a:txBody>
                    <a:bodyPr/>
                    <a:lstStyle/>
                    <a:p>
                      <a:r>
                        <a:rPr lang="en-US"/>
                        <a:t>TESS</a:t>
                      </a:r>
                    </a:p>
                  </a:txBody>
                  <a:tcPr/>
                </a:tc>
                <a:tc>
                  <a:txBody>
                    <a:bodyPr/>
                    <a:lstStyle/>
                    <a:p>
                      <a:r>
                        <a:rPr lang="en-US"/>
                        <a:t>CREMA-D</a:t>
                      </a:r>
                    </a:p>
                  </a:txBody>
                  <a:tcPr/>
                </a:tc>
                <a:tc>
                  <a:txBody>
                    <a:bodyPr/>
                    <a:lstStyle/>
                    <a:p>
                      <a:r>
                        <a:rPr lang="en-US"/>
                        <a:t>SAVEE</a:t>
                      </a:r>
                    </a:p>
                  </a:txBody>
                  <a:tcPr/>
                </a:tc>
                <a:extLst>
                  <a:ext uri="{0D108BD9-81ED-4DB2-BD59-A6C34878D82A}">
                    <a16:rowId xmlns:a16="http://schemas.microsoft.com/office/drawing/2014/main" val="10000"/>
                  </a:ext>
                </a:extLst>
              </a:tr>
              <a:tr h="426225">
                <a:tc>
                  <a:txBody>
                    <a:bodyPr/>
                    <a:lstStyle/>
                    <a:p>
                      <a:r>
                        <a:rPr lang="en-US" sz="1800" b="1" kern="1200">
                          <a:solidFill>
                            <a:srgbClr val="626262"/>
                          </a:solidFill>
                          <a:latin typeface="+mn-lt"/>
                          <a:ea typeface="+mn-ea"/>
                          <a:cs typeface="+mn-cs"/>
                        </a:rPr>
                        <a:t>Actors</a:t>
                      </a:r>
                    </a:p>
                  </a:txBody>
                  <a:tcPr/>
                </a:tc>
                <a:tc>
                  <a:txBody>
                    <a:bodyPr/>
                    <a:lstStyle/>
                    <a:p>
                      <a:r>
                        <a:rPr lang="en-US" sz="1800" kern="1200">
                          <a:solidFill>
                            <a:srgbClr val="626262"/>
                          </a:solidFill>
                          <a:latin typeface="+mn-lt"/>
                          <a:ea typeface="+mn-ea"/>
                          <a:cs typeface="+mn-cs"/>
                        </a:rPr>
                        <a:t>12 Male, 12 Female</a:t>
                      </a:r>
                    </a:p>
                  </a:txBody>
                  <a:tcPr/>
                </a:tc>
                <a:tc>
                  <a:txBody>
                    <a:bodyPr/>
                    <a:lstStyle/>
                    <a:p>
                      <a:r>
                        <a:rPr lang="en-US" sz="1800" kern="1200">
                          <a:solidFill>
                            <a:srgbClr val="626262"/>
                          </a:solidFill>
                          <a:latin typeface="+mn-lt"/>
                          <a:ea typeface="+mn-ea"/>
                          <a:cs typeface="+mn-cs"/>
                        </a:rPr>
                        <a:t>2 Female</a:t>
                      </a:r>
                    </a:p>
                  </a:txBody>
                  <a:tcPr/>
                </a:tc>
                <a:tc>
                  <a:txBody>
                    <a:bodyPr/>
                    <a:lstStyle/>
                    <a:p>
                      <a:r>
                        <a:rPr lang="en-US" sz="1800" kern="1200">
                          <a:solidFill>
                            <a:srgbClr val="626262"/>
                          </a:solidFill>
                          <a:latin typeface="+mn-lt"/>
                          <a:ea typeface="+mn-ea"/>
                          <a:cs typeface="+mn-cs"/>
                        </a:rPr>
                        <a:t>48 Male, 43 Female</a:t>
                      </a:r>
                    </a:p>
                  </a:txBody>
                  <a:tcPr/>
                </a:tc>
                <a:tc>
                  <a:txBody>
                    <a:bodyPr/>
                    <a:lstStyle/>
                    <a:p>
                      <a:r>
                        <a:rPr lang="en-US" sz="1800" kern="1200">
                          <a:solidFill>
                            <a:srgbClr val="626262"/>
                          </a:solidFill>
                          <a:latin typeface="+mn-lt"/>
                          <a:ea typeface="+mn-ea"/>
                          <a:cs typeface="+mn-cs"/>
                        </a:rPr>
                        <a:t>4 Males</a:t>
                      </a:r>
                    </a:p>
                  </a:txBody>
                  <a:tcPr/>
                </a:tc>
                <a:extLst>
                  <a:ext uri="{0D108BD9-81ED-4DB2-BD59-A6C34878D82A}">
                    <a16:rowId xmlns:a16="http://schemas.microsoft.com/office/drawing/2014/main" val="10001"/>
                  </a:ext>
                </a:extLst>
              </a:tr>
              <a:tr h="348218">
                <a:tc>
                  <a:txBody>
                    <a:bodyPr/>
                    <a:lstStyle/>
                    <a:p>
                      <a:r>
                        <a:rPr lang="en-US" sz="1800" b="1" kern="1200">
                          <a:solidFill>
                            <a:srgbClr val="626262"/>
                          </a:solidFill>
                          <a:latin typeface="+mn-lt"/>
                          <a:ea typeface="+mn-ea"/>
                          <a:cs typeface="+mn-cs"/>
                        </a:rPr>
                        <a:t>Ages</a:t>
                      </a:r>
                    </a:p>
                  </a:txBody>
                  <a:tcPr/>
                </a:tc>
                <a:tc>
                  <a:txBody>
                    <a:bodyPr/>
                    <a:lstStyle/>
                    <a:p>
                      <a:r>
                        <a:rPr lang="en-US" sz="1800" kern="1200">
                          <a:solidFill>
                            <a:srgbClr val="626262"/>
                          </a:solidFill>
                          <a:latin typeface="+mn-lt"/>
                          <a:ea typeface="+mn-ea"/>
                          <a:cs typeface="+mn-cs"/>
                        </a:rPr>
                        <a:t>Unspecified</a:t>
                      </a:r>
                    </a:p>
                  </a:txBody>
                  <a:tcPr/>
                </a:tc>
                <a:tc>
                  <a:txBody>
                    <a:bodyPr/>
                    <a:lstStyle/>
                    <a:p>
                      <a:r>
                        <a:rPr lang="en-US" sz="1800" kern="1200">
                          <a:solidFill>
                            <a:srgbClr val="626262"/>
                          </a:solidFill>
                          <a:latin typeface="+mn-lt"/>
                          <a:ea typeface="+mn-ea"/>
                          <a:cs typeface="+mn-cs"/>
                        </a:rPr>
                        <a:t>26, 64</a:t>
                      </a:r>
                    </a:p>
                  </a:txBody>
                  <a:tcPr/>
                </a:tc>
                <a:tc>
                  <a:txBody>
                    <a:bodyPr/>
                    <a:lstStyle/>
                    <a:p>
                      <a:r>
                        <a:rPr lang="en-US" sz="1800" kern="1200">
                          <a:solidFill>
                            <a:srgbClr val="626262"/>
                          </a:solidFill>
                          <a:latin typeface="+mn-lt"/>
                          <a:ea typeface="+mn-ea"/>
                          <a:cs typeface="+mn-cs"/>
                        </a:rPr>
                        <a:t>20-74</a:t>
                      </a:r>
                    </a:p>
                  </a:txBody>
                  <a:tcPr/>
                </a:tc>
                <a:tc>
                  <a:txBody>
                    <a:bodyPr/>
                    <a:lstStyle/>
                    <a:p>
                      <a:r>
                        <a:rPr lang="en-US" sz="1800" kern="1200">
                          <a:solidFill>
                            <a:srgbClr val="626262"/>
                          </a:solidFill>
                          <a:latin typeface="+mn-lt"/>
                          <a:ea typeface="+mn-ea"/>
                          <a:cs typeface="+mn-cs"/>
                        </a:rPr>
                        <a:t>27-31</a:t>
                      </a:r>
                    </a:p>
                  </a:txBody>
                  <a:tcPr/>
                </a:tc>
                <a:extLst>
                  <a:ext uri="{0D108BD9-81ED-4DB2-BD59-A6C34878D82A}">
                    <a16:rowId xmlns:a16="http://schemas.microsoft.com/office/drawing/2014/main" val="10002"/>
                  </a:ext>
                </a:extLst>
              </a:tr>
              <a:tr h="390197">
                <a:tc>
                  <a:txBody>
                    <a:bodyPr/>
                    <a:lstStyle/>
                    <a:p>
                      <a:r>
                        <a:rPr lang="en-US" sz="1800" b="1" kern="1200">
                          <a:solidFill>
                            <a:srgbClr val="626262"/>
                          </a:solidFill>
                          <a:latin typeface="+mn-lt"/>
                          <a:ea typeface="+mn-ea"/>
                          <a:cs typeface="+mn-cs"/>
                        </a:rPr>
                        <a:t>Lexical statements</a:t>
                      </a:r>
                    </a:p>
                  </a:txBody>
                  <a:tcPr/>
                </a:tc>
                <a:tc>
                  <a:txBody>
                    <a:bodyPr/>
                    <a:lstStyle/>
                    <a:p>
                      <a:r>
                        <a:rPr lang="en-US" sz="1800" kern="1200">
                          <a:solidFill>
                            <a:srgbClr val="626262"/>
                          </a:solidFill>
                          <a:latin typeface="+mn-lt"/>
                          <a:ea typeface="+mn-ea"/>
                          <a:cs typeface="+mn-cs"/>
                        </a:rPr>
                        <a:t>2</a:t>
                      </a:r>
                    </a:p>
                  </a:txBody>
                  <a:tcPr/>
                </a:tc>
                <a:tc>
                  <a:txBody>
                    <a:bodyPr/>
                    <a:lstStyle/>
                    <a:p>
                      <a:r>
                        <a:rPr lang="en-US" sz="1800" kern="1200">
                          <a:solidFill>
                            <a:srgbClr val="626262"/>
                          </a:solidFill>
                          <a:latin typeface="+mn-lt"/>
                          <a:ea typeface="+mn-ea"/>
                          <a:cs typeface="+mn-cs"/>
                        </a:rPr>
                        <a:t>200</a:t>
                      </a:r>
                    </a:p>
                  </a:txBody>
                  <a:tcPr/>
                </a:tc>
                <a:tc>
                  <a:txBody>
                    <a:bodyPr/>
                    <a:lstStyle/>
                    <a:p>
                      <a:r>
                        <a:rPr lang="en-US" sz="1800" kern="1200">
                          <a:solidFill>
                            <a:srgbClr val="626262"/>
                          </a:solidFill>
                          <a:latin typeface="+mn-lt"/>
                          <a:ea typeface="+mn-ea"/>
                          <a:cs typeface="+mn-cs"/>
                        </a:rPr>
                        <a:t>12</a:t>
                      </a:r>
                    </a:p>
                  </a:txBody>
                  <a:tcPr/>
                </a:tc>
                <a:tc>
                  <a:txBody>
                    <a:bodyPr/>
                    <a:lstStyle/>
                    <a:p>
                      <a:r>
                        <a:rPr lang="en-US" sz="1800" kern="1200">
                          <a:solidFill>
                            <a:srgbClr val="626262"/>
                          </a:solidFill>
                          <a:latin typeface="+mn-lt"/>
                          <a:ea typeface="+mn-ea"/>
                          <a:cs typeface="+mn-cs"/>
                        </a:rPr>
                        <a:t>15</a:t>
                      </a:r>
                    </a:p>
                  </a:txBody>
                  <a:tcPr/>
                </a:tc>
                <a:extLst>
                  <a:ext uri="{0D108BD9-81ED-4DB2-BD59-A6C34878D82A}">
                    <a16:rowId xmlns:a16="http://schemas.microsoft.com/office/drawing/2014/main" val="10003"/>
                  </a:ext>
                </a:extLst>
              </a:tr>
              <a:tr h="609381">
                <a:tc>
                  <a:txBody>
                    <a:bodyPr/>
                    <a:lstStyle/>
                    <a:p>
                      <a:r>
                        <a:rPr lang="en-US" sz="1800" b="1" kern="1200">
                          <a:solidFill>
                            <a:srgbClr val="626262"/>
                          </a:solidFill>
                          <a:latin typeface="+mn-lt"/>
                          <a:ea typeface="+mn-ea"/>
                          <a:cs typeface="+mn-cs"/>
                        </a:rPr>
                        <a:t>Accent</a:t>
                      </a:r>
                    </a:p>
                  </a:txBody>
                  <a:tcPr/>
                </a:tc>
                <a:tc>
                  <a:txBody>
                    <a:bodyPr/>
                    <a:lstStyle/>
                    <a:p>
                      <a:r>
                        <a:rPr lang="en-US" sz="1800" kern="1200">
                          <a:solidFill>
                            <a:srgbClr val="626262"/>
                          </a:solidFill>
                          <a:latin typeface="+mn-lt"/>
                          <a:ea typeface="+mn-ea"/>
                          <a:cs typeface="+mn-cs"/>
                        </a:rPr>
                        <a:t>Neutral North American</a:t>
                      </a:r>
                    </a:p>
                  </a:txBody>
                  <a:tcPr/>
                </a:tc>
                <a:tc>
                  <a:txBody>
                    <a:bodyPr/>
                    <a:lstStyle/>
                    <a:p>
                      <a:r>
                        <a:rPr lang="en-US" sz="1800" kern="1200">
                          <a:solidFill>
                            <a:srgbClr val="626262"/>
                          </a:solidFill>
                          <a:latin typeface="+mn-lt"/>
                          <a:ea typeface="+mn-ea"/>
                          <a:cs typeface="+mn-cs"/>
                        </a:rPr>
                        <a:t>Unspecified</a:t>
                      </a:r>
                    </a:p>
                  </a:txBody>
                  <a:tcPr/>
                </a:tc>
                <a:tc>
                  <a:txBody>
                    <a:bodyPr/>
                    <a:lstStyle/>
                    <a:p>
                      <a:r>
                        <a:rPr lang="en-US" sz="1800" kern="1200">
                          <a:solidFill>
                            <a:srgbClr val="626262"/>
                          </a:solidFill>
                          <a:latin typeface="+mn-lt"/>
                          <a:ea typeface="+mn-ea"/>
                          <a:cs typeface="+mn-cs"/>
                        </a:rPr>
                        <a:t>African America, Asian, Caucasian, Hispanic, Unspecified</a:t>
                      </a:r>
                    </a:p>
                  </a:txBody>
                  <a:tcPr/>
                </a:tc>
                <a:tc>
                  <a:txBody>
                    <a:bodyPr/>
                    <a:lstStyle/>
                    <a:p>
                      <a:r>
                        <a:rPr lang="en-US" sz="1800" kern="1200">
                          <a:solidFill>
                            <a:srgbClr val="626262"/>
                          </a:solidFill>
                          <a:latin typeface="+mn-lt"/>
                          <a:ea typeface="+mn-ea"/>
                          <a:cs typeface="+mn-cs"/>
                        </a:rPr>
                        <a:t>English</a:t>
                      </a:r>
                    </a:p>
                  </a:txBody>
                  <a:tcPr/>
                </a:tc>
                <a:extLst>
                  <a:ext uri="{0D108BD9-81ED-4DB2-BD59-A6C34878D82A}">
                    <a16:rowId xmlns:a16="http://schemas.microsoft.com/office/drawing/2014/main" val="10004"/>
                  </a:ext>
                </a:extLst>
              </a:tr>
              <a:tr h="1220300">
                <a:tc>
                  <a:txBody>
                    <a:bodyPr/>
                    <a:lstStyle/>
                    <a:p>
                      <a:r>
                        <a:rPr lang="en-US" sz="1800" b="1" kern="1200">
                          <a:solidFill>
                            <a:srgbClr val="626262"/>
                          </a:solidFill>
                          <a:latin typeface="+mn-lt"/>
                          <a:ea typeface="+mn-ea"/>
                          <a:cs typeface="+mn-cs"/>
                        </a:rPr>
                        <a:t>Emotion types</a:t>
                      </a:r>
                    </a:p>
                  </a:txBody>
                  <a:tcPr/>
                </a:tc>
                <a:tc>
                  <a:txBody>
                    <a:bodyPr/>
                    <a:lstStyle/>
                    <a:p>
                      <a:r>
                        <a:rPr lang="en-US" sz="1800" kern="1200">
                          <a:solidFill>
                            <a:srgbClr val="626262"/>
                          </a:solidFill>
                          <a:latin typeface="+mn-lt"/>
                          <a:ea typeface="+mn-ea"/>
                          <a:cs typeface="+mn-cs"/>
                        </a:rPr>
                        <a:t>neutral, calm,  happy, sad, angry, fearful, surprise, disgust</a:t>
                      </a:r>
                    </a:p>
                  </a:txBody>
                  <a:tcPr/>
                </a:tc>
                <a:tc>
                  <a:txBody>
                    <a:bodyPr/>
                    <a:lstStyle/>
                    <a:p>
                      <a:r>
                        <a:rPr lang="en-US" sz="1800" kern="1200">
                          <a:solidFill>
                            <a:srgbClr val="626262"/>
                          </a:solidFill>
                          <a:latin typeface="+mn-lt"/>
                          <a:ea typeface="+mn-ea"/>
                          <a:cs typeface="+mn-cs"/>
                        </a:rPr>
                        <a:t>anger, disgust, fear, happiness, pleasant surprise, sadness, neutral</a:t>
                      </a:r>
                    </a:p>
                  </a:txBody>
                  <a:tcPr/>
                </a:tc>
                <a:tc>
                  <a:txBody>
                    <a:bodyPr/>
                    <a:lstStyle/>
                    <a:p>
                      <a:r>
                        <a:rPr lang="en-US" sz="1800" kern="1200">
                          <a:solidFill>
                            <a:srgbClr val="626262"/>
                          </a:solidFill>
                          <a:latin typeface="+mn-lt"/>
                          <a:ea typeface="+mn-ea"/>
                          <a:cs typeface="+mn-cs"/>
                        </a:rPr>
                        <a:t>Anger, Disgust, Fear, Happy, Neutral, Sad</a:t>
                      </a:r>
                    </a:p>
                  </a:txBody>
                  <a:tcPr/>
                </a:tc>
                <a:tc>
                  <a:txBody>
                    <a:bodyPr/>
                    <a:lstStyle/>
                    <a:p>
                      <a:r>
                        <a:rPr lang="en-US" sz="1800" kern="1200">
                          <a:solidFill>
                            <a:srgbClr val="626262"/>
                          </a:solidFill>
                          <a:latin typeface="+mn-lt"/>
                          <a:ea typeface="+mn-ea"/>
                          <a:cs typeface="+mn-cs"/>
                        </a:rPr>
                        <a:t>anger, disgust, fear, happiness, sadness surprise, neutral</a:t>
                      </a:r>
                    </a:p>
                  </a:txBody>
                  <a:tcPr/>
                </a:tc>
                <a:extLst>
                  <a:ext uri="{0D108BD9-81ED-4DB2-BD59-A6C34878D82A}">
                    <a16:rowId xmlns:a16="http://schemas.microsoft.com/office/drawing/2014/main" val="10005"/>
                  </a:ext>
                </a:extLst>
              </a:tr>
              <a:tr h="408945">
                <a:tc>
                  <a:txBody>
                    <a:bodyPr/>
                    <a:lstStyle/>
                    <a:p>
                      <a:r>
                        <a:rPr lang="en-US" sz="1800" b="1" kern="1200">
                          <a:solidFill>
                            <a:srgbClr val="626262"/>
                          </a:solidFill>
                          <a:latin typeface="+mn-lt"/>
                          <a:ea typeface="+mn-ea"/>
                          <a:cs typeface="+mn-cs"/>
                        </a:rPr>
                        <a:t>Emotion intensity</a:t>
                      </a:r>
                    </a:p>
                  </a:txBody>
                  <a:tcPr/>
                </a:tc>
                <a:tc>
                  <a:txBody>
                    <a:bodyPr/>
                    <a:lstStyle/>
                    <a:p>
                      <a:r>
                        <a:rPr lang="en-US" sz="1800" kern="1200">
                          <a:solidFill>
                            <a:srgbClr val="626262"/>
                          </a:solidFill>
                          <a:latin typeface="+mn-lt"/>
                          <a:ea typeface="+mn-ea"/>
                          <a:cs typeface="+mn-cs"/>
                        </a:rPr>
                        <a:t>normal, strong</a:t>
                      </a:r>
                    </a:p>
                  </a:txBody>
                  <a:tcPr/>
                </a:tc>
                <a:tc>
                  <a:txBody>
                    <a:bodyPr/>
                    <a:lstStyle/>
                    <a:p>
                      <a:r>
                        <a:rPr lang="en-US" sz="1800" kern="1200">
                          <a:solidFill>
                            <a:srgbClr val="626262"/>
                          </a:solidFill>
                          <a:latin typeface="+mn-lt"/>
                          <a:ea typeface="+mn-ea"/>
                          <a:cs typeface="+mn-cs"/>
                        </a:rPr>
                        <a:t>Unspecified</a:t>
                      </a:r>
                    </a:p>
                  </a:txBody>
                  <a:tcPr/>
                </a:tc>
                <a:tc>
                  <a:txBody>
                    <a:bodyPr/>
                    <a:lstStyle/>
                    <a:p>
                      <a:r>
                        <a:rPr lang="en-US" sz="1800" kern="1200">
                          <a:solidFill>
                            <a:srgbClr val="626262"/>
                          </a:solidFill>
                          <a:latin typeface="+mn-lt"/>
                          <a:ea typeface="+mn-ea"/>
                          <a:cs typeface="+mn-cs"/>
                        </a:rPr>
                        <a:t>Low, Medium, High, Unspecified</a:t>
                      </a:r>
                    </a:p>
                  </a:txBody>
                  <a:tcPr/>
                </a:tc>
                <a:tc>
                  <a:txBody>
                    <a:bodyPr/>
                    <a:lstStyle/>
                    <a:p>
                      <a:r>
                        <a:rPr lang="en-US" sz="1800" kern="1200">
                          <a:solidFill>
                            <a:srgbClr val="626262"/>
                          </a:solidFill>
                          <a:latin typeface="+mn-lt"/>
                          <a:ea typeface="+mn-ea"/>
                          <a:cs typeface="+mn-cs"/>
                        </a:rPr>
                        <a:t>Unspecified</a:t>
                      </a:r>
                    </a:p>
                  </a:txBody>
                  <a:tcPr/>
                </a:tc>
                <a:extLst>
                  <a:ext uri="{0D108BD9-81ED-4DB2-BD59-A6C34878D82A}">
                    <a16:rowId xmlns:a16="http://schemas.microsoft.com/office/drawing/2014/main" val="10006"/>
                  </a:ext>
                </a:extLst>
              </a:tr>
              <a:tr h="362715">
                <a:tc>
                  <a:txBody>
                    <a:bodyPr/>
                    <a:lstStyle/>
                    <a:p>
                      <a:r>
                        <a:rPr lang="en-US" sz="1800" b="1" kern="1200">
                          <a:solidFill>
                            <a:srgbClr val="626262"/>
                          </a:solidFill>
                          <a:latin typeface="+mn-lt"/>
                          <a:ea typeface="+mn-ea"/>
                          <a:cs typeface="+mn-cs"/>
                        </a:rPr>
                        <a:t>Total samples</a:t>
                      </a:r>
                    </a:p>
                  </a:txBody>
                  <a:tcPr/>
                </a:tc>
                <a:tc>
                  <a:txBody>
                    <a:bodyPr/>
                    <a:lstStyle/>
                    <a:p>
                      <a:r>
                        <a:rPr lang="en-US" sz="1800" b="1" kern="1200">
                          <a:solidFill>
                            <a:srgbClr val="626262"/>
                          </a:solidFill>
                          <a:latin typeface="+mn-lt"/>
                          <a:ea typeface="+mn-ea"/>
                          <a:cs typeface="+mn-cs"/>
                        </a:rPr>
                        <a:t>1440</a:t>
                      </a:r>
                    </a:p>
                  </a:txBody>
                  <a:tcPr/>
                </a:tc>
                <a:tc>
                  <a:txBody>
                    <a:bodyPr/>
                    <a:lstStyle/>
                    <a:p>
                      <a:r>
                        <a:rPr lang="en-US" sz="1800" b="1" kern="1200">
                          <a:solidFill>
                            <a:srgbClr val="626262"/>
                          </a:solidFill>
                          <a:latin typeface="+mn-lt"/>
                          <a:ea typeface="+mn-ea"/>
                          <a:cs typeface="+mn-cs"/>
                        </a:rPr>
                        <a:t>2800</a:t>
                      </a:r>
                    </a:p>
                  </a:txBody>
                  <a:tcPr/>
                </a:tc>
                <a:tc>
                  <a:txBody>
                    <a:bodyPr/>
                    <a:lstStyle/>
                    <a:p>
                      <a:r>
                        <a:rPr lang="en-US" sz="1800" b="1" kern="1200">
                          <a:solidFill>
                            <a:srgbClr val="626262"/>
                          </a:solidFill>
                          <a:latin typeface="+mn-lt"/>
                          <a:ea typeface="+mn-ea"/>
                          <a:cs typeface="+mn-cs"/>
                        </a:rPr>
                        <a:t>74420</a:t>
                      </a:r>
                    </a:p>
                  </a:txBody>
                  <a:tcPr/>
                </a:tc>
                <a:tc>
                  <a:txBody>
                    <a:bodyPr/>
                    <a:lstStyle/>
                    <a:p>
                      <a:r>
                        <a:rPr lang="en-US" sz="1800" b="1" kern="1200">
                          <a:solidFill>
                            <a:srgbClr val="626262"/>
                          </a:solidFill>
                          <a:latin typeface="+mn-lt"/>
                          <a:ea typeface="+mn-ea"/>
                          <a:cs typeface="+mn-cs"/>
                        </a:rPr>
                        <a:t>480</a:t>
                      </a:r>
                    </a:p>
                  </a:txBody>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9D3033D9-AC31-0E8A-EB3B-1295BDD21959}"/>
              </a:ext>
            </a:extLst>
          </p:cNvPr>
          <p:cNvSpPr>
            <a:spLocks noGrp="1"/>
          </p:cNvSpPr>
          <p:nvPr>
            <p:ph type="sldNum" sz="quarter" idx="12"/>
          </p:nvPr>
        </p:nvSpPr>
        <p:spPr/>
        <p:txBody>
          <a:bodyPr/>
          <a:lstStyle/>
          <a:p>
            <a:fld id="{D57F1E4F-1CFF-5643-939E-217C01CDF565}" type="slidenum">
              <a:rPr lang="en-US" dirty="0"/>
              <a:pPr/>
              <a:t>6</a:t>
            </a:fld>
            <a:endParaRPr lang="en-US"/>
          </a:p>
        </p:txBody>
      </p:sp>
    </p:spTree>
    <p:extLst>
      <p:ext uri="{BB962C8B-B14F-4D97-AF65-F5344CB8AC3E}">
        <p14:creationId xmlns:p14="http://schemas.microsoft.com/office/powerpoint/2010/main" val="3432629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FC26-1D35-99FB-C27D-B06FA72D420B}"/>
              </a:ext>
            </a:extLst>
          </p:cNvPr>
          <p:cNvSpPr>
            <a:spLocks noGrp="1"/>
          </p:cNvSpPr>
          <p:nvPr>
            <p:ph type="title"/>
          </p:nvPr>
        </p:nvSpPr>
        <p:spPr>
          <a:xfrm>
            <a:off x="677334" y="609600"/>
            <a:ext cx="8596668" cy="1320800"/>
          </a:xfrm>
        </p:spPr>
        <p:txBody>
          <a:bodyPr anchor="t">
            <a:normAutofit/>
          </a:bodyPr>
          <a:lstStyle/>
          <a:p>
            <a:r>
              <a:rPr lang="en-US"/>
              <a:t>Class labels Histogram</a:t>
            </a:r>
          </a:p>
        </p:txBody>
      </p:sp>
      <p:sp>
        <p:nvSpPr>
          <p:cNvPr id="23" name="Content Placeholder 7">
            <a:extLst>
              <a:ext uri="{FF2B5EF4-FFF2-40B4-BE49-F238E27FC236}">
                <a16:creationId xmlns:a16="http://schemas.microsoft.com/office/drawing/2014/main" id="{E245E469-27CE-1068-680C-78BC5D77FCBA}"/>
              </a:ext>
            </a:extLst>
          </p:cNvPr>
          <p:cNvSpPr>
            <a:spLocks noGrp="1"/>
          </p:cNvSpPr>
          <p:nvPr>
            <p:ph idx="1"/>
          </p:nvPr>
        </p:nvSpPr>
        <p:spPr>
          <a:xfrm>
            <a:off x="674943" y="3548592"/>
            <a:ext cx="9113422" cy="3064195"/>
          </a:xfrm>
        </p:spPr>
        <p:txBody>
          <a:bodyPr vert="horz" lIns="91440" tIns="45720" rIns="91440" bIns="45720" rtlCol="0" anchor="t">
            <a:normAutofit/>
          </a:bodyPr>
          <a:lstStyle/>
          <a:p>
            <a:pPr>
              <a:buFont typeface="Wingdings" charset="2"/>
              <a:buChar char="Ø"/>
            </a:pPr>
            <a:r>
              <a:rPr lang="en-US" b="1">
                <a:solidFill>
                  <a:srgbClr val="626262"/>
                </a:solidFill>
              </a:rPr>
              <a:t>Neutral </a:t>
            </a:r>
            <a:r>
              <a:rPr lang="en-US">
                <a:solidFill>
                  <a:srgbClr val="626262"/>
                </a:solidFill>
              </a:rPr>
              <a:t>and </a:t>
            </a:r>
            <a:r>
              <a:rPr lang="en-US" b="1">
                <a:solidFill>
                  <a:srgbClr val="626262"/>
                </a:solidFill>
              </a:rPr>
              <a:t>Calm </a:t>
            </a:r>
            <a:r>
              <a:rPr lang="en-US">
                <a:solidFill>
                  <a:srgbClr val="626262"/>
                </a:solidFill>
              </a:rPr>
              <a:t>emotion are difficult to recognize, thus they were merged</a:t>
            </a:r>
          </a:p>
          <a:p>
            <a:pPr>
              <a:buFont typeface="Wingdings" charset="2"/>
              <a:buChar char="Ø"/>
            </a:pPr>
            <a:r>
              <a:rPr lang="en-US">
                <a:solidFill>
                  <a:srgbClr val="626262"/>
                </a:solidFill>
              </a:rPr>
              <a:t>All emotions now has almost the same amount, despite </a:t>
            </a:r>
            <a:r>
              <a:rPr lang="en-US" b="1">
                <a:solidFill>
                  <a:srgbClr val="626262"/>
                </a:solidFill>
              </a:rPr>
              <a:t>Surprise</a:t>
            </a:r>
          </a:p>
          <a:p>
            <a:pPr marL="0" indent="0">
              <a:buNone/>
            </a:pPr>
            <a:endParaRPr lang="en-US">
              <a:solidFill>
                <a:srgbClr val="626262"/>
              </a:solidFill>
            </a:endParaRPr>
          </a:p>
          <a:p>
            <a:pPr marL="0" indent="0">
              <a:buNone/>
            </a:pPr>
            <a:r>
              <a:rPr lang="en-US" b="1">
                <a:solidFill>
                  <a:srgbClr val="626262"/>
                </a:solidFill>
              </a:rPr>
              <a:t>How did we deal with the imbalanced data?</a:t>
            </a:r>
          </a:p>
          <a:p>
            <a:pPr>
              <a:buFont typeface="Wingdings" charset="2"/>
              <a:buChar char="Ø"/>
            </a:pPr>
            <a:r>
              <a:rPr lang="en-US">
                <a:solidFill>
                  <a:srgbClr val="626262"/>
                </a:solidFill>
              </a:rPr>
              <a:t>First, we duplicated the Surprise class on all data, but we got test leakage</a:t>
            </a:r>
          </a:p>
          <a:p>
            <a:pPr>
              <a:buFont typeface="Wingdings" charset="2"/>
              <a:buChar char="Ø"/>
            </a:pPr>
            <a:r>
              <a:rPr lang="en-US">
                <a:solidFill>
                  <a:srgbClr val="626262"/>
                </a:solidFill>
              </a:rPr>
              <a:t>Duplication in train set increases the computation time. </a:t>
            </a:r>
          </a:p>
          <a:p>
            <a:pPr>
              <a:buFont typeface="Wingdings" charset="2"/>
              <a:buChar char="Ø"/>
            </a:pPr>
            <a:r>
              <a:rPr lang="en-US" dirty="0">
                <a:solidFill>
                  <a:srgbClr val="626262"/>
                </a:solidFill>
              </a:rPr>
              <a:t>Instead of duplication or weighting, we used </a:t>
            </a:r>
            <a:r>
              <a:rPr lang="en-US" b="1" dirty="0" err="1">
                <a:solidFill>
                  <a:srgbClr val="626262"/>
                </a:solidFill>
              </a:rPr>
              <a:t>CrossValidation</a:t>
            </a:r>
            <a:r>
              <a:rPr lang="en-US" dirty="0">
                <a:solidFill>
                  <a:srgbClr val="626262"/>
                </a:solidFill>
              </a:rPr>
              <a:t> with </a:t>
            </a:r>
            <a:r>
              <a:rPr lang="en-US" b="1" dirty="0" err="1">
                <a:solidFill>
                  <a:srgbClr val="626262"/>
                </a:solidFill>
              </a:rPr>
              <a:t>StratifiedKFolds</a:t>
            </a:r>
            <a:r>
              <a:rPr lang="en-US" dirty="0">
                <a:solidFill>
                  <a:srgbClr val="626262"/>
                </a:solidFill>
              </a:rPr>
              <a:t>, for balance training of data</a:t>
            </a:r>
          </a:p>
        </p:txBody>
      </p:sp>
      <p:pic>
        <p:nvPicPr>
          <p:cNvPr id="3" name="Picture 2" descr="A graph with blue squares&#10;&#10;Description automatically generated">
            <a:extLst>
              <a:ext uri="{FF2B5EF4-FFF2-40B4-BE49-F238E27FC236}">
                <a16:creationId xmlns:a16="http://schemas.microsoft.com/office/drawing/2014/main" id="{DAAD510A-61C4-1175-05DF-28A93353E181}"/>
              </a:ext>
            </a:extLst>
          </p:cNvPr>
          <p:cNvPicPr>
            <a:picLocks noChangeAspect="1"/>
          </p:cNvPicPr>
          <p:nvPr/>
        </p:nvPicPr>
        <p:blipFill>
          <a:blip r:embed="rId2"/>
          <a:stretch>
            <a:fillRect/>
          </a:stretch>
        </p:blipFill>
        <p:spPr>
          <a:xfrm>
            <a:off x="557213" y="1276807"/>
            <a:ext cx="11077575" cy="2028825"/>
          </a:xfrm>
          <a:prstGeom prst="rect">
            <a:avLst/>
          </a:prstGeom>
        </p:spPr>
      </p:pic>
      <p:sp>
        <p:nvSpPr>
          <p:cNvPr id="4" name="Slide Number Placeholder 3">
            <a:extLst>
              <a:ext uri="{FF2B5EF4-FFF2-40B4-BE49-F238E27FC236}">
                <a16:creationId xmlns:a16="http://schemas.microsoft.com/office/drawing/2014/main" id="{20A56CA1-4EC6-8504-8A9B-BE1B4FBFD720}"/>
              </a:ext>
            </a:extLst>
          </p:cNvPr>
          <p:cNvSpPr>
            <a:spLocks noGrp="1"/>
          </p:cNvSpPr>
          <p:nvPr>
            <p:ph type="sldNum" sz="quarter" idx="12"/>
          </p:nvPr>
        </p:nvSpPr>
        <p:spPr/>
        <p:txBody>
          <a:bodyPr/>
          <a:lstStyle/>
          <a:p>
            <a:fld id="{D57F1E4F-1CFF-5643-939E-217C01CDF565}" type="slidenum">
              <a:rPr lang="en-US" dirty="0"/>
              <a:pPr/>
              <a:t>7</a:t>
            </a:fld>
            <a:endParaRPr lang="en-US"/>
          </a:p>
        </p:txBody>
      </p:sp>
    </p:spTree>
    <p:extLst>
      <p:ext uri="{BB962C8B-B14F-4D97-AF65-F5344CB8AC3E}">
        <p14:creationId xmlns:p14="http://schemas.microsoft.com/office/powerpoint/2010/main" val="3887841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EDFB-E37B-5567-88ED-3CFFE568F56C}"/>
              </a:ext>
            </a:extLst>
          </p:cNvPr>
          <p:cNvSpPr>
            <a:spLocks noGrp="1"/>
          </p:cNvSpPr>
          <p:nvPr>
            <p:ph type="title"/>
          </p:nvPr>
        </p:nvSpPr>
        <p:spPr>
          <a:xfrm>
            <a:off x="1188814" y="2655518"/>
            <a:ext cx="6122778" cy="1320800"/>
          </a:xfrm>
        </p:spPr>
        <p:txBody>
          <a:bodyPr>
            <a:normAutofit/>
          </a:bodyPr>
          <a:lstStyle/>
          <a:p>
            <a:pPr algn="ctr"/>
            <a:r>
              <a:rPr lang="en-US" sz="6600"/>
              <a:t>System Pipeline</a:t>
            </a:r>
          </a:p>
        </p:txBody>
      </p:sp>
      <p:sp>
        <p:nvSpPr>
          <p:cNvPr id="3" name="Slide Number Placeholder 2">
            <a:extLst>
              <a:ext uri="{FF2B5EF4-FFF2-40B4-BE49-F238E27FC236}">
                <a16:creationId xmlns:a16="http://schemas.microsoft.com/office/drawing/2014/main" id="{F569110C-0553-4187-BC35-B47742C87133}"/>
              </a:ext>
            </a:extLst>
          </p:cNvPr>
          <p:cNvSpPr>
            <a:spLocks noGrp="1"/>
          </p:cNvSpPr>
          <p:nvPr>
            <p:ph type="sldNum" sz="quarter" idx="12"/>
          </p:nvPr>
        </p:nvSpPr>
        <p:spPr/>
        <p:txBody>
          <a:bodyPr/>
          <a:lstStyle/>
          <a:p>
            <a:fld id="{D57F1E4F-1CFF-5643-939E-217C01CDF565}" type="slidenum">
              <a:rPr lang="en-US" dirty="0"/>
              <a:pPr/>
              <a:t>8</a:t>
            </a:fld>
            <a:endParaRPr lang="en-US"/>
          </a:p>
        </p:txBody>
      </p:sp>
    </p:spTree>
    <p:extLst>
      <p:ext uri="{BB962C8B-B14F-4D97-AF65-F5344CB8AC3E}">
        <p14:creationId xmlns:p14="http://schemas.microsoft.com/office/powerpoint/2010/main" val="1818312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3741"/>
          </a:xfrm>
        </p:spPr>
        <p:txBody>
          <a:bodyPr/>
          <a:lstStyle/>
          <a:p>
            <a:r>
              <a:rPr lang="en-US"/>
              <a:t>System Block Diagram</a:t>
            </a:r>
          </a:p>
        </p:txBody>
      </p:sp>
      <p:sp>
        <p:nvSpPr>
          <p:cNvPr id="4" name="Rounded Rectangle 3"/>
          <p:cNvSpPr/>
          <p:nvPr/>
        </p:nvSpPr>
        <p:spPr>
          <a:xfrm>
            <a:off x="2479589" y="1545663"/>
            <a:ext cx="2561968" cy="57807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spcBef>
                <a:spcPts val="1000"/>
              </a:spcBef>
              <a:buClr>
                <a:schemeClr val="accent1"/>
              </a:buClr>
              <a:buSzPct val="80000"/>
            </a:pPr>
            <a:r>
              <a:rPr lang="en-US">
                <a:solidFill>
                  <a:srgbClr val="626262"/>
                </a:solidFill>
              </a:rPr>
              <a:t>Speech Audio Dataset</a:t>
            </a:r>
          </a:p>
        </p:txBody>
      </p:sp>
      <p:sp>
        <p:nvSpPr>
          <p:cNvPr id="5" name="Rounded Rectangle 4"/>
          <p:cNvSpPr/>
          <p:nvPr/>
        </p:nvSpPr>
        <p:spPr>
          <a:xfrm>
            <a:off x="807448" y="3274186"/>
            <a:ext cx="2561967" cy="43249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rgbClr val="626262"/>
                </a:solidFill>
              </a:rPr>
              <a:t>Training Samples</a:t>
            </a:r>
          </a:p>
        </p:txBody>
      </p:sp>
      <p:sp>
        <p:nvSpPr>
          <p:cNvPr id="6" name="Rounded Rectangle 5"/>
          <p:cNvSpPr/>
          <p:nvPr/>
        </p:nvSpPr>
        <p:spPr>
          <a:xfrm>
            <a:off x="4044918" y="3278289"/>
            <a:ext cx="2559907" cy="428387"/>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solidFill>
                  <a:srgbClr val="626262"/>
                </a:solidFill>
              </a:rPr>
              <a:t>Test Samples</a:t>
            </a:r>
          </a:p>
        </p:txBody>
      </p:sp>
      <p:sp>
        <p:nvSpPr>
          <p:cNvPr id="7" name="Rounded Rectangle 6"/>
          <p:cNvSpPr/>
          <p:nvPr/>
        </p:nvSpPr>
        <p:spPr>
          <a:xfrm>
            <a:off x="2488023" y="2337488"/>
            <a:ext cx="2559907" cy="43195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solidFill>
                  <a:srgbClr val="626262"/>
                </a:solidFill>
              </a:rPr>
              <a:t>Pre-processing</a:t>
            </a:r>
          </a:p>
        </p:txBody>
      </p:sp>
      <p:sp>
        <p:nvSpPr>
          <p:cNvPr id="9" name="Rounded Rectangle 8"/>
          <p:cNvSpPr/>
          <p:nvPr/>
        </p:nvSpPr>
        <p:spPr>
          <a:xfrm>
            <a:off x="797010" y="3926332"/>
            <a:ext cx="2559907" cy="4371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rgbClr val="626262"/>
                </a:solidFill>
              </a:rPr>
              <a:t>Augmentation</a:t>
            </a:r>
          </a:p>
        </p:txBody>
      </p:sp>
      <p:sp>
        <p:nvSpPr>
          <p:cNvPr id="10" name="Rounded Rectangle 9"/>
          <p:cNvSpPr/>
          <p:nvPr/>
        </p:nvSpPr>
        <p:spPr>
          <a:xfrm>
            <a:off x="797009" y="4570443"/>
            <a:ext cx="2559907" cy="43195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solidFill>
                  <a:srgbClr val="626262"/>
                </a:solidFill>
              </a:rPr>
              <a:t>Features Extraction</a:t>
            </a:r>
          </a:p>
        </p:txBody>
      </p:sp>
      <p:sp>
        <p:nvSpPr>
          <p:cNvPr id="13" name="Rounded Rectangle 12"/>
          <p:cNvSpPr/>
          <p:nvPr/>
        </p:nvSpPr>
        <p:spPr>
          <a:xfrm>
            <a:off x="1129611" y="5352749"/>
            <a:ext cx="1894702" cy="925658"/>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solidFill>
                  <a:srgbClr val="626262"/>
                </a:solidFill>
              </a:rPr>
              <a:t>Training Classifier Model</a:t>
            </a:r>
          </a:p>
        </p:txBody>
      </p:sp>
      <p:sp>
        <p:nvSpPr>
          <p:cNvPr id="14" name="Rounded Rectangle 13"/>
          <p:cNvSpPr/>
          <p:nvPr/>
        </p:nvSpPr>
        <p:spPr>
          <a:xfrm>
            <a:off x="4370167" y="5352749"/>
            <a:ext cx="1888527" cy="925658"/>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solidFill>
                  <a:srgbClr val="626262"/>
                </a:solidFill>
              </a:rPr>
              <a:t>Model Prediction</a:t>
            </a:r>
          </a:p>
        </p:txBody>
      </p:sp>
      <p:sp>
        <p:nvSpPr>
          <p:cNvPr id="15" name="Rounded Rectangle 14"/>
          <p:cNvSpPr/>
          <p:nvPr/>
        </p:nvSpPr>
        <p:spPr>
          <a:xfrm>
            <a:off x="7222781" y="5401624"/>
            <a:ext cx="1705232" cy="827907"/>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solidFill>
                  <a:srgbClr val="626262"/>
                </a:solidFill>
              </a:rPr>
              <a:t>Emotion Recognition</a:t>
            </a:r>
          </a:p>
        </p:txBody>
      </p:sp>
      <p:sp>
        <p:nvSpPr>
          <p:cNvPr id="17" name="Rounded Rectangle 16"/>
          <p:cNvSpPr/>
          <p:nvPr/>
        </p:nvSpPr>
        <p:spPr>
          <a:xfrm>
            <a:off x="4034478" y="4570442"/>
            <a:ext cx="2559907" cy="43195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solidFill>
                  <a:srgbClr val="626262"/>
                </a:solidFill>
              </a:rPr>
              <a:t>Features Extraction</a:t>
            </a:r>
          </a:p>
        </p:txBody>
      </p:sp>
      <p:cxnSp>
        <p:nvCxnSpPr>
          <p:cNvPr id="19" name="Straight Arrow Connector 18"/>
          <p:cNvCxnSpPr>
            <a:cxnSpLocks/>
          </p:cNvCxnSpPr>
          <p:nvPr/>
        </p:nvCxnSpPr>
        <p:spPr>
          <a:xfrm>
            <a:off x="2087400" y="3049917"/>
            <a:ext cx="1032" cy="2242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5323836" y="3041893"/>
            <a:ext cx="1032" cy="2242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2087400" y="3041893"/>
            <a:ext cx="3236436" cy="8024"/>
          </a:xfrm>
          <a:prstGeom prst="line">
            <a:avLst/>
          </a:prstGeom>
          <a:ln w="9525"/>
        </p:spPr>
        <p:style>
          <a:lnRef idx="1">
            <a:schemeClr val="dk1"/>
          </a:lnRef>
          <a:fillRef idx="0">
            <a:schemeClr val="dk1"/>
          </a:fillRef>
          <a:effectRef idx="0">
            <a:schemeClr val="dk1"/>
          </a:effectRef>
          <a:fontRef idx="minor">
            <a:schemeClr val="tx1"/>
          </a:fontRef>
        </p:style>
      </p:cxnSp>
      <p:cxnSp>
        <p:nvCxnSpPr>
          <p:cNvPr id="25" name="Straight Connector 24"/>
          <p:cNvCxnSpPr>
            <a:cxnSpLocks/>
          </p:cNvCxnSpPr>
          <p:nvPr/>
        </p:nvCxnSpPr>
        <p:spPr>
          <a:xfrm>
            <a:off x="3771011" y="2750038"/>
            <a:ext cx="4119" cy="291855"/>
          </a:xfrm>
          <a:prstGeom prst="line">
            <a:avLst/>
          </a:prstGeom>
          <a:ln w="9525"/>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3767975" y="2130485"/>
            <a:ext cx="1032" cy="2242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2076962" y="3710696"/>
            <a:ext cx="1032" cy="2242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2075930" y="4354807"/>
            <a:ext cx="1032" cy="2242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endCxn id="17" idx="0"/>
          </p:cNvCxnSpPr>
          <p:nvPr/>
        </p:nvCxnSpPr>
        <p:spPr>
          <a:xfrm>
            <a:off x="5312366" y="3705997"/>
            <a:ext cx="2066" cy="86444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endCxn id="13" idx="0"/>
          </p:cNvCxnSpPr>
          <p:nvPr/>
        </p:nvCxnSpPr>
        <p:spPr>
          <a:xfrm>
            <a:off x="2075930" y="5007551"/>
            <a:ext cx="1032" cy="34519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endCxn id="14" idx="0"/>
          </p:cNvCxnSpPr>
          <p:nvPr/>
        </p:nvCxnSpPr>
        <p:spPr>
          <a:xfrm>
            <a:off x="5311334" y="5002932"/>
            <a:ext cx="3097" cy="349817"/>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cxnSpLocks/>
            <a:stCxn id="13" idx="3"/>
            <a:endCxn id="14" idx="1"/>
          </p:cNvCxnSpPr>
          <p:nvPr/>
        </p:nvCxnSpPr>
        <p:spPr>
          <a:xfrm>
            <a:off x="3024313" y="5815578"/>
            <a:ext cx="1345854"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a:endCxn id="15" idx="1"/>
          </p:cNvCxnSpPr>
          <p:nvPr/>
        </p:nvCxnSpPr>
        <p:spPr>
          <a:xfrm>
            <a:off x="6258694" y="5815577"/>
            <a:ext cx="964087"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pic>
        <p:nvPicPr>
          <p:cNvPr id="55" name="Picture 54"/>
          <p:cNvPicPr>
            <a:picLocks noChangeAspect="1"/>
          </p:cNvPicPr>
          <p:nvPr/>
        </p:nvPicPr>
        <p:blipFill>
          <a:blip r:embed="rId2"/>
          <a:stretch>
            <a:fillRect/>
          </a:stretch>
        </p:blipFill>
        <p:spPr>
          <a:xfrm>
            <a:off x="7061359" y="1545663"/>
            <a:ext cx="2028076" cy="578074"/>
          </a:xfrm>
          <a:prstGeom prst="rect">
            <a:avLst/>
          </a:prstGeom>
        </p:spPr>
      </p:pic>
      <p:cxnSp>
        <p:nvCxnSpPr>
          <p:cNvPr id="56" name="Straight Arrow Connector 55"/>
          <p:cNvCxnSpPr>
            <a:stCxn id="55" idx="1"/>
            <a:endCxn id="4" idx="3"/>
          </p:cNvCxnSpPr>
          <p:nvPr/>
        </p:nvCxnSpPr>
        <p:spPr>
          <a:xfrm flipH="1">
            <a:off x="5041557" y="1834700"/>
            <a:ext cx="2019802"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pic>
        <p:nvPicPr>
          <p:cNvPr id="60" name="Picture 59"/>
          <p:cNvPicPr>
            <a:picLocks noChangeAspect="1"/>
          </p:cNvPicPr>
          <p:nvPr/>
        </p:nvPicPr>
        <p:blipFill>
          <a:blip r:embed="rId3"/>
          <a:stretch>
            <a:fillRect/>
          </a:stretch>
        </p:blipFill>
        <p:spPr>
          <a:xfrm>
            <a:off x="7118134" y="2647885"/>
            <a:ext cx="1914525" cy="2381250"/>
          </a:xfrm>
          <a:prstGeom prst="rect">
            <a:avLst/>
          </a:prstGeom>
        </p:spPr>
      </p:pic>
      <p:cxnSp>
        <p:nvCxnSpPr>
          <p:cNvPr id="61" name="Straight Arrow Connector 60"/>
          <p:cNvCxnSpPr>
            <a:stCxn id="15" idx="0"/>
            <a:endCxn id="60" idx="2"/>
          </p:cNvCxnSpPr>
          <p:nvPr/>
        </p:nvCxnSpPr>
        <p:spPr>
          <a:xfrm flipV="1">
            <a:off x="8075397" y="5029135"/>
            <a:ext cx="0" cy="37248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99754218-B3D5-DE92-E5BB-D48209EAA717}"/>
              </a:ext>
            </a:extLst>
          </p:cNvPr>
          <p:cNvSpPr>
            <a:spLocks noGrp="1"/>
          </p:cNvSpPr>
          <p:nvPr>
            <p:ph type="sldNum" sz="quarter" idx="12"/>
          </p:nvPr>
        </p:nvSpPr>
        <p:spPr/>
        <p:txBody>
          <a:bodyPr/>
          <a:lstStyle/>
          <a:p>
            <a:fld id="{D57F1E4F-1CFF-5643-939E-217C01CDF565}" type="slidenum">
              <a:rPr lang="en-US" dirty="0"/>
              <a:pPr/>
              <a:t>9</a:t>
            </a:fld>
            <a:endParaRPr lang="en-US"/>
          </a:p>
        </p:txBody>
      </p:sp>
    </p:spTree>
    <p:extLst>
      <p:ext uri="{BB962C8B-B14F-4D97-AF65-F5344CB8AC3E}">
        <p14:creationId xmlns:p14="http://schemas.microsoft.com/office/powerpoint/2010/main" val="341772098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40</Slides>
  <Notes>0</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Facet</vt:lpstr>
      <vt:lpstr>Speech Emotion Recognition using Machine Learning</vt:lpstr>
      <vt:lpstr>The Problem</vt:lpstr>
      <vt:lpstr>Applications</vt:lpstr>
      <vt:lpstr>Solution and Target</vt:lpstr>
      <vt:lpstr>Data Sets</vt:lpstr>
      <vt:lpstr>Data info</vt:lpstr>
      <vt:lpstr>Class labels Histogram</vt:lpstr>
      <vt:lpstr>System Pipeline</vt:lpstr>
      <vt:lpstr>System Block Diagram</vt:lpstr>
      <vt:lpstr>Data Augmentation</vt:lpstr>
      <vt:lpstr>Speech Signals</vt:lpstr>
      <vt:lpstr>Speech Analysis</vt:lpstr>
      <vt:lpstr>Speech Analysis</vt:lpstr>
      <vt:lpstr>Audio Features</vt:lpstr>
      <vt:lpstr>Feature Extraction</vt:lpstr>
      <vt:lpstr>Features Extraction – Domain Knowledge</vt:lpstr>
      <vt:lpstr>Features Extraction – Domain Knowledge</vt:lpstr>
      <vt:lpstr>Features Extraction – Domain Knowledge</vt:lpstr>
      <vt:lpstr>Features Extraction – Domain Knowledge</vt:lpstr>
      <vt:lpstr>Feature Extraction - MiniRocket</vt:lpstr>
      <vt:lpstr>Feature Extraction - MiniRocket</vt:lpstr>
      <vt:lpstr>Feature Extraction - Scatter Transform</vt:lpstr>
      <vt:lpstr>Feature Extraction - Scatter Transform</vt:lpstr>
      <vt:lpstr>Feature Extraction - Scatter Transform</vt:lpstr>
      <vt:lpstr>Feature Reduction</vt:lpstr>
      <vt:lpstr>Feature Analysis</vt:lpstr>
      <vt:lpstr>Feature Analysis</vt:lpstr>
      <vt:lpstr>Feature Reduction</vt:lpstr>
      <vt:lpstr>Feature Selection</vt:lpstr>
      <vt:lpstr>Feature Selection – By Feature Importance</vt:lpstr>
      <vt:lpstr>Feature Selection - RFECV</vt:lpstr>
      <vt:lpstr>Classifiers</vt:lpstr>
      <vt:lpstr>XGBoost</vt:lpstr>
      <vt:lpstr>XGBoost</vt:lpstr>
      <vt:lpstr>Models Search</vt:lpstr>
      <vt:lpstr>Results</vt:lpstr>
      <vt:lpstr>Classifiers comparison</vt:lpstr>
      <vt:lpstr>Conclusion</vt:lpstr>
      <vt:lpstr>Further work</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Detection</dc:title>
  <dc:creator>VUGAR</dc:creator>
  <cp:revision>3</cp:revision>
  <dcterms:created xsi:type="dcterms:W3CDTF">2024-04-19T12:31:17Z</dcterms:created>
  <dcterms:modified xsi:type="dcterms:W3CDTF">2024-05-12T08:11:04Z</dcterms:modified>
</cp:coreProperties>
</file>